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7" r:id="rId2"/>
    <p:sldId id="333" r:id="rId3"/>
    <p:sldId id="288" r:id="rId4"/>
    <p:sldId id="323" r:id="rId5"/>
    <p:sldId id="294" r:id="rId6"/>
    <p:sldId id="268" r:id="rId7"/>
    <p:sldId id="291" r:id="rId8"/>
    <p:sldId id="293" r:id="rId9"/>
    <p:sldId id="321" r:id="rId10"/>
    <p:sldId id="332" r:id="rId11"/>
    <p:sldId id="328" r:id="rId12"/>
    <p:sldId id="330" r:id="rId13"/>
    <p:sldId id="312" r:id="rId14"/>
    <p:sldId id="313" r:id="rId15"/>
    <p:sldId id="314" r:id="rId16"/>
    <p:sldId id="324" r:id="rId17"/>
    <p:sldId id="325" r:id="rId18"/>
    <p:sldId id="316" r:id="rId19"/>
    <p:sldId id="317" r:id="rId20"/>
    <p:sldId id="326" r:id="rId21"/>
    <p:sldId id="329" r:id="rId22"/>
    <p:sldId id="334" r:id="rId23"/>
    <p:sldId id="322" r:id="rId24"/>
  </p:sldIdLst>
  <p:sldSz cx="9144000" cy="6858000" type="screen4x3"/>
  <p:notesSz cx="6669088"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50" autoAdjust="0"/>
  </p:normalViewPr>
  <p:slideViewPr>
    <p:cSldViewPr>
      <p:cViewPr>
        <p:scale>
          <a:sx n="97" d="100"/>
          <a:sy n="97"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RHDC\Upplysingadeild$\T&#246;lfr&#230;&#240;i,%20sk&#253;rslur,%20samantektir,%20listar\Spurningak&#246;nnun\2013\Myndir%20hverfafundir_2013.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LRHDC\Upplysingadeild$\T&#246;lfr&#230;&#240;i,%20sk&#253;rslur,%20samantektir,%20listar\Spurningak&#246;nnun\2013\Myndir%20hverfafundir_2013.xlsx"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oleObject" Target="file:///\\LRHDC\Upplysingadeild$\T&#246;lfr&#230;&#240;i,%20sk&#253;rslur,%20samantektir,%20listar\Spurningak&#246;nnun\2013\Myndir%20hverfafundir_2013.xlsx"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oleObject" Target="file:///\\LRHDC\Upplysingadeild$\T&#246;lfr&#230;&#240;i,%20sk&#253;rslur,%20samantektir,%20listar\Spurningak&#246;nnun\2013\Myndir%20hverfafundir_2013.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LRHDC\Upplysingadeild$\T&#246;lfr&#230;&#240;i,%20sk&#253;rslur,%20samantektir,%20listar\Spurningak&#246;nnun\2013\Myndir%20hverfafundir_2013.xlsx"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oleObject" Target="file:///\\LRHDC\Upplysingadeild$\T&#246;lfr&#230;&#240;i,%20sk&#253;rslur,%20samantektir,%20listar\Spurningak&#246;nnun\2013\Myndir%20hverfafundir_2013.xlsx"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oleObject" Target="file:///\\LRHDC\Upplysingadeild$\T&#246;lfr&#230;&#240;i,%20sk&#253;rslur,%20samantektir,%20listar\Spurningak&#246;nnun\2013\Myndir%20hverfafundir_2013.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77695766680853"/>
          <c:y val="0.14486876640419946"/>
          <c:w val="0.80035243925337374"/>
          <c:h val="0.70129119276757623"/>
        </c:manualLayout>
      </c:layout>
      <c:barChart>
        <c:barDir val="col"/>
        <c:grouping val="clustered"/>
        <c:varyColors val="0"/>
        <c:ser>
          <c:idx val="1"/>
          <c:order val="1"/>
          <c:tx>
            <c:strRef>
              <c:f>innbrot!$M$90</c:f>
              <c:strCache>
                <c:ptCount val="1"/>
                <c:pt idx="0">
                  <c:v>Seltjarnarnes</c:v>
                </c:pt>
              </c:strCache>
            </c:strRef>
          </c:tx>
          <c:spPr>
            <a:solidFill>
              <a:srgbClr val="17375E"/>
            </a:solidFill>
            <a:ln>
              <a:noFill/>
            </a:ln>
            <a:effectLst/>
            <a:scene3d>
              <a:camera prst="orthographicFront"/>
              <a:lightRig rig="threePt" dir="t"/>
            </a:scene3d>
            <a:sp3d/>
          </c:spPr>
          <c:invertIfNegative val="1"/>
          <c:dLbls>
            <c:spPr>
              <a:solidFill>
                <a:sysClr val="window" lastClr="FFFFFF"/>
              </a:solidFill>
            </c:spPr>
            <c:dLblPos val="outEnd"/>
            <c:showLegendKey val="0"/>
            <c:showVal val="1"/>
            <c:showCatName val="0"/>
            <c:showSerName val="0"/>
            <c:showPercent val="0"/>
            <c:showBubbleSize val="0"/>
            <c:showLeaderLines val="0"/>
          </c:dLbls>
          <c:cat>
            <c:numRef>
              <c:f>innbrot!$N$88:$Q$88</c:f>
              <c:numCache>
                <c:formatCode>General</c:formatCode>
                <c:ptCount val="4"/>
                <c:pt idx="0">
                  <c:v>2010</c:v>
                </c:pt>
                <c:pt idx="1">
                  <c:v>2011</c:v>
                </c:pt>
                <c:pt idx="2">
                  <c:v>2012</c:v>
                </c:pt>
                <c:pt idx="3">
                  <c:v>2013</c:v>
                </c:pt>
              </c:numCache>
            </c:numRef>
          </c:cat>
          <c:val>
            <c:numRef>
              <c:f>innbrot!$N$90:$Q$90</c:f>
              <c:numCache>
                <c:formatCode>0.0</c:formatCode>
                <c:ptCount val="4"/>
                <c:pt idx="0">
                  <c:v>3.1796502384737679</c:v>
                </c:pt>
                <c:pt idx="1">
                  <c:v>3.1854379977246872</c:v>
                </c:pt>
                <c:pt idx="2">
                  <c:v>1.1574074074074074</c:v>
                </c:pt>
                <c:pt idx="3">
                  <c:v>2.5504289357755621</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a:scene3d>
                    <a:camera prst="orthographicFront"/>
                    <a:lightRig rig="threePt" dir="t"/>
                  </a:scene3d>
                  <a:sp3d/>
                </c14:spPr>
              </c14:invertSolidFillFmt>
            </c:ext>
          </c:extLst>
        </c:ser>
        <c:dLbls>
          <c:showLegendKey val="0"/>
          <c:showVal val="0"/>
          <c:showCatName val="0"/>
          <c:showSerName val="0"/>
          <c:showPercent val="0"/>
          <c:showBubbleSize val="0"/>
        </c:dLbls>
        <c:gapWidth val="82"/>
        <c:axId val="90157056"/>
        <c:axId val="90158592"/>
      </c:barChart>
      <c:lineChart>
        <c:grouping val="standard"/>
        <c:varyColors val="0"/>
        <c:ser>
          <c:idx val="0"/>
          <c:order val="0"/>
          <c:tx>
            <c:strRef>
              <c:f>innbrot!$M$89</c:f>
              <c:strCache>
                <c:ptCount val="1"/>
                <c:pt idx="0">
                  <c:v>Meðaltal á höfuðborgarsvæðinu</c:v>
                </c:pt>
              </c:strCache>
            </c:strRef>
          </c:tx>
          <c:spPr>
            <a:ln>
              <a:solidFill>
                <a:schemeClr val="accent6">
                  <a:lumMod val="75000"/>
                </a:schemeClr>
              </a:solidFill>
            </a:ln>
          </c:spPr>
          <c:marker>
            <c:symbol val="none"/>
          </c:marker>
          <c:cat>
            <c:numRef>
              <c:f>innbrot!$N$88:$Q$88</c:f>
              <c:numCache>
                <c:formatCode>General</c:formatCode>
                <c:ptCount val="4"/>
                <c:pt idx="0">
                  <c:v>2010</c:v>
                </c:pt>
                <c:pt idx="1">
                  <c:v>2011</c:v>
                </c:pt>
                <c:pt idx="2">
                  <c:v>2012</c:v>
                </c:pt>
                <c:pt idx="3">
                  <c:v>2013</c:v>
                </c:pt>
              </c:numCache>
            </c:numRef>
          </c:cat>
          <c:val>
            <c:numRef>
              <c:f>innbrot!$N$89:$Q$89</c:f>
              <c:numCache>
                <c:formatCode>0.0</c:formatCode>
                <c:ptCount val="4"/>
                <c:pt idx="0">
                  <c:v>11.553759078486911</c:v>
                </c:pt>
                <c:pt idx="1">
                  <c:v>8.2406899646044156</c:v>
                </c:pt>
                <c:pt idx="2">
                  <c:v>5.2865006137884603</c:v>
                </c:pt>
                <c:pt idx="3">
                  <c:v>3.6693457153256666</c:v>
                </c:pt>
              </c:numCache>
            </c:numRef>
          </c:val>
          <c:smooth val="0"/>
        </c:ser>
        <c:dLbls>
          <c:showLegendKey val="0"/>
          <c:showVal val="0"/>
          <c:showCatName val="0"/>
          <c:showSerName val="0"/>
          <c:showPercent val="0"/>
          <c:showBubbleSize val="0"/>
        </c:dLbls>
        <c:marker val="1"/>
        <c:smooth val="0"/>
        <c:axId val="90157056"/>
        <c:axId val="90158592"/>
      </c:lineChart>
      <c:catAx>
        <c:axId val="90157056"/>
        <c:scaling>
          <c:orientation val="minMax"/>
        </c:scaling>
        <c:delete val="0"/>
        <c:axPos val="b"/>
        <c:numFmt formatCode="General" sourceLinked="1"/>
        <c:majorTickMark val="out"/>
        <c:minorTickMark val="none"/>
        <c:tickLblPos val="nextTo"/>
        <c:crossAx val="90158592"/>
        <c:crosses val="autoZero"/>
        <c:auto val="1"/>
        <c:lblAlgn val="ctr"/>
        <c:lblOffset val="100"/>
        <c:noMultiLvlLbl val="0"/>
      </c:catAx>
      <c:valAx>
        <c:axId val="90158592"/>
        <c:scaling>
          <c:orientation val="minMax"/>
        </c:scaling>
        <c:delete val="0"/>
        <c:axPos val="l"/>
        <c:title>
          <c:tx>
            <c:rich>
              <a:bodyPr rot="-5400000" vert="horz"/>
              <a:lstStyle/>
              <a:p>
                <a:pPr>
                  <a:defRPr sz="1400"/>
                </a:pPr>
                <a:r>
                  <a:rPr lang="is-IS" sz="1400" b="1" i="0" baseline="0"/>
                  <a:t>Fjöldi mv. 1.000 íbúa</a:t>
                </a:r>
              </a:p>
            </c:rich>
          </c:tx>
          <c:layout/>
          <c:overlay val="0"/>
        </c:title>
        <c:numFmt formatCode="0.0" sourceLinked="1"/>
        <c:majorTickMark val="out"/>
        <c:minorTickMark val="none"/>
        <c:tickLblPos val="nextTo"/>
        <c:crossAx val="90157056"/>
        <c:crosses val="autoZero"/>
        <c:crossBetween val="between"/>
      </c:valAx>
    </c:plotArea>
    <c:legend>
      <c:legendPos val="r"/>
      <c:layout>
        <c:manualLayout>
          <c:xMode val="edge"/>
          <c:yMode val="edge"/>
          <c:x val="0.19467854669073217"/>
          <c:y val="5.9703023233207787E-2"/>
          <c:w val="0.77729765502120662"/>
          <c:h val="0.10083114610673664"/>
        </c:manualLayout>
      </c:layout>
      <c:overlay val="0"/>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065064633491523E-2"/>
          <c:y val="7.9436467500386063E-2"/>
          <c:w val="0.90073732858320654"/>
          <c:h val="0.71273700787401562"/>
        </c:manualLayout>
      </c:layout>
      <c:barChart>
        <c:barDir val="col"/>
        <c:grouping val="clustered"/>
        <c:varyColors val="0"/>
        <c:ser>
          <c:idx val="2"/>
          <c:order val="1"/>
          <c:tx>
            <c:strRef>
              <c:f>'Starf lögreglu'!$L$56</c:f>
              <c:strCache>
                <c:ptCount val="1"/>
                <c:pt idx="0">
                  <c:v>Seltjarnarnes</c:v>
                </c:pt>
              </c:strCache>
            </c:strRef>
          </c:tx>
          <c:spPr>
            <a:solidFill>
              <a:schemeClr val="tx2">
                <a:lumMod val="75000"/>
              </a:schemeClr>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numRef>
              <c:f>'Starf lögreglu'!$M$3:$P$3</c:f>
              <c:numCache>
                <c:formatCode>0</c:formatCode>
                <c:ptCount val="4"/>
                <c:pt idx="0">
                  <c:v>2010</c:v>
                </c:pt>
                <c:pt idx="1">
                  <c:v>2011</c:v>
                </c:pt>
                <c:pt idx="2">
                  <c:v>2012</c:v>
                </c:pt>
                <c:pt idx="3">
                  <c:v>2013</c:v>
                </c:pt>
              </c:numCache>
            </c:numRef>
          </c:cat>
          <c:val>
            <c:numRef>
              <c:f>'Starf lögreglu'!$M$56:$P$56</c:f>
              <c:numCache>
                <c:formatCode>0</c:formatCode>
                <c:ptCount val="4"/>
                <c:pt idx="0">
                  <c:v>90.909090909090907</c:v>
                </c:pt>
                <c:pt idx="1">
                  <c:v>84</c:v>
                </c:pt>
                <c:pt idx="2">
                  <c:v>76.923076923076891</c:v>
                </c:pt>
                <c:pt idx="3">
                  <c:v>100</c:v>
                </c:pt>
              </c:numCache>
            </c:numRef>
          </c:val>
        </c:ser>
        <c:dLbls>
          <c:showLegendKey val="0"/>
          <c:showVal val="0"/>
          <c:showCatName val="0"/>
          <c:showSerName val="0"/>
          <c:showPercent val="0"/>
          <c:showBubbleSize val="0"/>
        </c:dLbls>
        <c:gapWidth val="150"/>
        <c:axId val="155068288"/>
        <c:axId val="155069824"/>
      </c:barChart>
      <c:lineChart>
        <c:grouping val="standard"/>
        <c:varyColors val="0"/>
        <c:ser>
          <c:idx val="0"/>
          <c:order val="0"/>
          <c:tx>
            <c:strRef>
              <c:f>'Starf lögreglu'!$L$4</c:f>
              <c:strCache>
                <c:ptCount val="1"/>
                <c:pt idx="0">
                  <c:v>Meðaltal höfuðborgarsvæðið</c:v>
                </c:pt>
              </c:strCache>
            </c:strRef>
          </c:tx>
          <c:spPr>
            <a:ln w="38100">
              <a:solidFill>
                <a:srgbClr val="F79646">
                  <a:lumMod val="75000"/>
                </a:srgbClr>
              </a:solidFill>
            </a:ln>
          </c:spPr>
          <c:marker>
            <c:symbol val="none"/>
          </c:marker>
          <c:dLbls>
            <c:dLbl>
              <c:idx val="3"/>
              <c:layout>
                <c:manualLayout>
                  <c:x val="-2.6529814271749785E-2"/>
                  <c:y val="-4.156401682666383E-2"/>
                </c:manualLayout>
              </c:layout>
              <c:dLblPos val="r"/>
              <c:showLegendKey val="0"/>
              <c:showVal val="1"/>
              <c:showCatName val="0"/>
              <c:showSerName val="0"/>
              <c:showPercent val="0"/>
              <c:showBubbleSize val="0"/>
            </c:dLbl>
            <c:txPr>
              <a:bodyPr/>
              <a:lstStyle/>
              <a:p>
                <a:pPr>
                  <a:defRPr b="1">
                    <a:solidFill>
                      <a:schemeClr val="accent6">
                        <a:lumMod val="75000"/>
                      </a:schemeClr>
                    </a:solidFill>
                  </a:defRPr>
                </a:pPr>
                <a:endParaRPr lang="en-US"/>
              </a:p>
            </c:txPr>
            <c:dLblPos val="t"/>
            <c:showLegendKey val="0"/>
            <c:showVal val="1"/>
            <c:showCatName val="0"/>
            <c:showSerName val="0"/>
            <c:showPercent val="0"/>
            <c:showBubbleSize val="0"/>
            <c:showLeaderLines val="0"/>
          </c:dLbls>
          <c:cat>
            <c:numRef>
              <c:f>'Starf lögreglu'!$M$3:$P$3</c:f>
              <c:numCache>
                <c:formatCode>0</c:formatCode>
                <c:ptCount val="4"/>
                <c:pt idx="0">
                  <c:v>2010</c:v>
                </c:pt>
                <c:pt idx="1">
                  <c:v>2011</c:v>
                </c:pt>
                <c:pt idx="2">
                  <c:v>2012</c:v>
                </c:pt>
                <c:pt idx="3">
                  <c:v>2013</c:v>
                </c:pt>
              </c:numCache>
            </c:numRef>
          </c:cat>
          <c:val>
            <c:numRef>
              <c:f>'Starf lögreglu'!$M$4:$P$4</c:f>
              <c:numCache>
                <c:formatCode>0</c:formatCode>
                <c:ptCount val="4"/>
                <c:pt idx="0">
                  <c:v>90.681818181818187</c:v>
                </c:pt>
                <c:pt idx="1">
                  <c:v>84.868421052631504</c:v>
                </c:pt>
                <c:pt idx="2">
                  <c:v>86.540483701366995</c:v>
                </c:pt>
                <c:pt idx="3">
                  <c:v>90.144435004248095</c:v>
                </c:pt>
              </c:numCache>
            </c:numRef>
          </c:val>
          <c:smooth val="0"/>
        </c:ser>
        <c:dLbls>
          <c:showLegendKey val="0"/>
          <c:showVal val="0"/>
          <c:showCatName val="0"/>
          <c:showSerName val="0"/>
          <c:showPercent val="0"/>
          <c:showBubbleSize val="0"/>
        </c:dLbls>
        <c:marker val="1"/>
        <c:smooth val="0"/>
        <c:axId val="155068288"/>
        <c:axId val="155069824"/>
      </c:lineChart>
      <c:catAx>
        <c:axId val="155068288"/>
        <c:scaling>
          <c:orientation val="minMax"/>
        </c:scaling>
        <c:delete val="0"/>
        <c:axPos val="b"/>
        <c:numFmt formatCode="0" sourceLinked="1"/>
        <c:majorTickMark val="out"/>
        <c:minorTickMark val="none"/>
        <c:tickLblPos val="nextTo"/>
        <c:crossAx val="155069824"/>
        <c:crosses val="autoZero"/>
        <c:auto val="1"/>
        <c:lblAlgn val="ctr"/>
        <c:lblOffset val="100"/>
        <c:noMultiLvlLbl val="0"/>
      </c:catAx>
      <c:valAx>
        <c:axId val="155069824"/>
        <c:scaling>
          <c:orientation val="minMax"/>
          <c:max val="100"/>
          <c:min val="0"/>
        </c:scaling>
        <c:delete val="0"/>
        <c:axPos val="l"/>
        <c:title>
          <c:tx>
            <c:rich>
              <a:bodyPr rot="0" vert="horz"/>
              <a:lstStyle/>
              <a:p>
                <a:pPr>
                  <a:defRPr/>
                </a:pPr>
                <a:r>
                  <a:rPr lang="en-US"/>
                  <a:t>%</a:t>
                </a:r>
              </a:p>
            </c:rich>
          </c:tx>
          <c:layout/>
          <c:overlay val="0"/>
        </c:title>
        <c:numFmt formatCode="0" sourceLinked="1"/>
        <c:majorTickMark val="out"/>
        <c:minorTickMark val="none"/>
        <c:tickLblPos val="nextTo"/>
        <c:crossAx val="155068288"/>
        <c:crosses val="autoZero"/>
        <c:crossBetween val="between"/>
      </c:valAx>
    </c:plotArea>
    <c:legend>
      <c:legendPos val="r"/>
      <c:layout>
        <c:manualLayout>
          <c:xMode val="edge"/>
          <c:yMode val="edge"/>
          <c:x val="4.7400164088399824E-2"/>
          <c:y val="0.87132931912922662"/>
          <c:w val="0.93084409003330104"/>
          <c:h val="9.0673923112552263E-2"/>
        </c:manualLayout>
      </c:layout>
      <c:overlay val="0"/>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065064633491481E-2"/>
          <c:y val="7.9436467500386063E-2"/>
          <c:w val="0.90073732858320654"/>
          <c:h val="0.71273700787401562"/>
        </c:manualLayout>
      </c:layout>
      <c:barChart>
        <c:barDir val="col"/>
        <c:grouping val="clustered"/>
        <c:varyColors val="0"/>
        <c:ser>
          <c:idx val="2"/>
          <c:order val="1"/>
          <c:tx>
            <c:strRef>
              <c:f>Aðgengi!$L$56</c:f>
              <c:strCache>
                <c:ptCount val="1"/>
                <c:pt idx="0">
                  <c:v>Seltjarnarnes</c:v>
                </c:pt>
              </c:strCache>
            </c:strRef>
          </c:tx>
          <c:spPr>
            <a:solidFill>
              <a:schemeClr val="tx2">
                <a:lumMod val="75000"/>
              </a:schemeClr>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numRef>
              <c:f>Aðgengi!$M$3:$P$3</c:f>
              <c:numCache>
                <c:formatCode>0</c:formatCode>
                <c:ptCount val="4"/>
                <c:pt idx="0">
                  <c:v>2010</c:v>
                </c:pt>
                <c:pt idx="1">
                  <c:v>2011</c:v>
                </c:pt>
                <c:pt idx="2">
                  <c:v>2012</c:v>
                </c:pt>
                <c:pt idx="3">
                  <c:v>2013</c:v>
                </c:pt>
              </c:numCache>
            </c:numRef>
          </c:cat>
          <c:val>
            <c:numRef>
              <c:f>Aðgengi!$M$56:$P$56</c:f>
              <c:numCache>
                <c:formatCode>0</c:formatCode>
                <c:ptCount val="4"/>
                <c:pt idx="0">
                  <c:v>60</c:v>
                </c:pt>
                <c:pt idx="1">
                  <c:v>54.166666666666622</c:v>
                </c:pt>
                <c:pt idx="2">
                  <c:v>54.54545454545454</c:v>
                </c:pt>
                <c:pt idx="3">
                  <c:v>56.25</c:v>
                </c:pt>
              </c:numCache>
            </c:numRef>
          </c:val>
        </c:ser>
        <c:dLbls>
          <c:showLegendKey val="0"/>
          <c:showVal val="0"/>
          <c:showCatName val="0"/>
          <c:showSerName val="0"/>
          <c:showPercent val="0"/>
          <c:showBubbleSize val="0"/>
        </c:dLbls>
        <c:gapWidth val="150"/>
        <c:axId val="155648768"/>
        <c:axId val="155650304"/>
      </c:barChart>
      <c:lineChart>
        <c:grouping val="standard"/>
        <c:varyColors val="0"/>
        <c:ser>
          <c:idx val="0"/>
          <c:order val="0"/>
          <c:tx>
            <c:strRef>
              <c:f>Aðgengi!$L$4</c:f>
              <c:strCache>
                <c:ptCount val="1"/>
                <c:pt idx="0">
                  <c:v>Meðaltal höfuðborgarsvæðið</c:v>
                </c:pt>
              </c:strCache>
            </c:strRef>
          </c:tx>
          <c:spPr>
            <a:ln w="38100">
              <a:solidFill>
                <a:srgbClr val="F79646">
                  <a:lumMod val="75000"/>
                </a:srgbClr>
              </a:solidFill>
            </a:ln>
          </c:spPr>
          <c:marker>
            <c:symbol val="none"/>
          </c:marker>
          <c:dLbls>
            <c:txPr>
              <a:bodyPr/>
              <a:lstStyle/>
              <a:p>
                <a:pPr>
                  <a:defRPr b="1">
                    <a:solidFill>
                      <a:schemeClr val="accent6">
                        <a:lumMod val="75000"/>
                      </a:schemeClr>
                    </a:solidFill>
                  </a:defRPr>
                </a:pPr>
                <a:endParaRPr lang="en-US"/>
              </a:p>
            </c:txPr>
            <c:dLblPos val="t"/>
            <c:showLegendKey val="0"/>
            <c:showVal val="1"/>
            <c:showCatName val="0"/>
            <c:showSerName val="0"/>
            <c:showPercent val="0"/>
            <c:showBubbleSize val="0"/>
            <c:showLeaderLines val="0"/>
          </c:dLbls>
          <c:cat>
            <c:numRef>
              <c:f>Aðgengi!$M$3:$P$3</c:f>
              <c:numCache>
                <c:formatCode>0</c:formatCode>
                <c:ptCount val="4"/>
                <c:pt idx="0">
                  <c:v>2010</c:v>
                </c:pt>
                <c:pt idx="1">
                  <c:v>2011</c:v>
                </c:pt>
                <c:pt idx="2">
                  <c:v>2012</c:v>
                </c:pt>
                <c:pt idx="3">
                  <c:v>2013</c:v>
                </c:pt>
              </c:numCache>
            </c:numRef>
          </c:cat>
          <c:val>
            <c:numRef>
              <c:f>Aðgengi!$M$4:$P$4</c:f>
              <c:numCache>
                <c:formatCode>0</c:formatCode>
                <c:ptCount val="4"/>
                <c:pt idx="0">
                  <c:v>69.462647444298824</c:v>
                </c:pt>
                <c:pt idx="1">
                  <c:v>62.434963579604528</c:v>
                </c:pt>
                <c:pt idx="2">
                  <c:v>61.316872427983505</c:v>
                </c:pt>
                <c:pt idx="3">
                  <c:v>75.818181818181728</c:v>
                </c:pt>
              </c:numCache>
            </c:numRef>
          </c:val>
          <c:smooth val="0"/>
        </c:ser>
        <c:dLbls>
          <c:showLegendKey val="0"/>
          <c:showVal val="0"/>
          <c:showCatName val="0"/>
          <c:showSerName val="0"/>
          <c:showPercent val="0"/>
          <c:showBubbleSize val="0"/>
        </c:dLbls>
        <c:marker val="1"/>
        <c:smooth val="0"/>
        <c:axId val="155648768"/>
        <c:axId val="155650304"/>
      </c:lineChart>
      <c:catAx>
        <c:axId val="155648768"/>
        <c:scaling>
          <c:orientation val="minMax"/>
        </c:scaling>
        <c:delete val="0"/>
        <c:axPos val="b"/>
        <c:numFmt formatCode="0" sourceLinked="1"/>
        <c:majorTickMark val="out"/>
        <c:minorTickMark val="none"/>
        <c:tickLblPos val="nextTo"/>
        <c:crossAx val="155650304"/>
        <c:crosses val="autoZero"/>
        <c:auto val="1"/>
        <c:lblAlgn val="ctr"/>
        <c:lblOffset val="100"/>
        <c:noMultiLvlLbl val="0"/>
      </c:catAx>
      <c:valAx>
        <c:axId val="155650304"/>
        <c:scaling>
          <c:orientation val="minMax"/>
          <c:max val="100"/>
          <c:min val="0"/>
        </c:scaling>
        <c:delete val="0"/>
        <c:axPos val="l"/>
        <c:title>
          <c:tx>
            <c:rich>
              <a:bodyPr rot="0" vert="horz"/>
              <a:lstStyle/>
              <a:p>
                <a:pPr>
                  <a:defRPr/>
                </a:pPr>
                <a:r>
                  <a:rPr lang="en-US"/>
                  <a:t>%</a:t>
                </a:r>
              </a:p>
            </c:rich>
          </c:tx>
          <c:layout/>
          <c:overlay val="0"/>
        </c:title>
        <c:numFmt formatCode="0" sourceLinked="1"/>
        <c:majorTickMark val="out"/>
        <c:minorTickMark val="none"/>
        <c:tickLblPos val="nextTo"/>
        <c:crossAx val="155648768"/>
        <c:crosses val="autoZero"/>
        <c:crossBetween val="between"/>
      </c:valAx>
    </c:plotArea>
    <c:legend>
      <c:legendPos val="r"/>
      <c:layout>
        <c:manualLayout>
          <c:xMode val="edge"/>
          <c:yMode val="edge"/>
          <c:x val="4.7400164088399817E-2"/>
          <c:y val="0.87132931912922662"/>
          <c:w val="0.93084409003330104"/>
          <c:h val="9.0673923112552249E-2"/>
        </c:manualLayout>
      </c:layout>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222350471793452E-2"/>
          <c:y val="7.9436467500386077E-2"/>
          <c:w val="0.87558003725586564"/>
          <c:h val="0.70384811898512722"/>
        </c:manualLayout>
      </c:layout>
      <c:barChart>
        <c:barDir val="col"/>
        <c:grouping val="clustered"/>
        <c:varyColors val="0"/>
        <c:ser>
          <c:idx val="1"/>
          <c:order val="0"/>
          <c:tx>
            <c:strRef>
              <c:f>'Af hv óaðgengil'!$L$18</c:f>
              <c:strCache>
                <c:ptCount val="1"/>
                <c:pt idx="0">
                  <c:v>Seltjarnarnes</c:v>
                </c:pt>
              </c:strCache>
            </c:strRef>
          </c:tx>
          <c:spPr>
            <a:solidFill>
              <a:srgbClr val="17375E"/>
            </a:solidFill>
            <a:ln>
              <a:noFill/>
            </a:ln>
          </c:spPr>
          <c:invertIfNegative val="0"/>
          <c:dLbls>
            <c:showLegendKey val="0"/>
            <c:showVal val="1"/>
            <c:showCatName val="0"/>
            <c:showSerName val="0"/>
            <c:showPercent val="0"/>
            <c:showBubbleSize val="0"/>
            <c:showLeaderLines val="0"/>
          </c:dLbls>
          <c:cat>
            <c:strRef>
              <c:f>'Af hv óaðgengil'!$M$3:$R$3</c:f>
              <c:strCache>
                <c:ptCount val="6"/>
                <c:pt idx="0">
                  <c:v>Veitti ekki aðstoð þegar ég þurfti á að halda</c:v>
                </c:pt>
                <c:pt idx="1">
                  <c:v>Engin lögreglustöð í byggðarlaginu</c:v>
                </c:pt>
                <c:pt idx="2">
                  <c:v>Lögreglustöðin ekki opin</c:v>
                </c:pt>
                <c:pt idx="3">
                  <c:v>Enginn á vakt</c:v>
                </c:pt>
                <c:pt idx="4">
                  <c:v>Var vísað annað</c:v>
                </c:pt>
                <c:pt idx="5">
                  <c:v>Erindi/fyrirspurn ekki svarað</c:v>
                </c:pt>
              </c:strCache>
            </c:strRef>
          </c:cat>
          <c:val>
            <c:numRef>
              <c:f>'Af hv óaðgengil'!$M$18:$R$18</c:f>
              <c:numCache>
                <c:formatCode>0.0</c:formatCode>
                <c:ptCount val="6"/>
                <c:pt idx="0">
                  <c:v>16.426858108518761</c:v>
                </c:pt>
                <c:pt idx="1">
                  <c:v>62.308025272179691</c:v>
                </c:pt>
                <c:pt idx="2">
                  <c:v>32.875559012116604</c:v>
                </c:pt>
                <c:pt idx="3">
                  <c:v>16.426858108518761</c:v>
                </c:pt>
                <c:pt idx="4">
                  <c:v>16.426858108518761</c:v>
                </c:pt>
                <c:pt idx="5">
                  <c:v>0</c:v>
                </c:pt>
              </c:numCache>
            </c:numRef>
          </c:val>
        </c:ser>
        <c:ser>
          <c:idx val="0"/>
          <c:order val="1"/>
          <c:tx>
            <c:strRef>
              <c:f>'Af hv óaðgengil'!$L$4</c:f>
              <c:strCache>
                <c:ptCount val="1"/>
                <c:pt idx="0">
                  <c:v>Meðaltal höfuðborgarsvæðið</c:v>
                </c:pt>
              </c:strCache>
            </c:strRef>
          </c:tx>
          <c:spPr>
            <a:solidFill>
              <a:srgbClr val="E46C0A"/>
            </a:solidFill>
            <a:ln>
              <a:noFill/>
            </a:ln>
          </c:spPr>
          <c:invertIfNegative val="0"/>
          <c:dLbls>
            <c:numFmt formatCode="#,##0.0" sourceLinked="0"/>
            <c:dLblPos val="outEnd"/>
            <c:showLegendKey val="0"/>
            <c:showVal val="1"/>
            <c:showCatName val="0"/>
            <c:showSerName val="0"/>
            <c:showPercent val="0"/>
            <c:showBubbleSize val="0"/>
            <c:showLeaderLines val="0"/>
          </c:dLbls>
          <c:cat>
            <c:strRef>
              <c:f>'Af hv óaðgengil'!$M$3:$R$3</c:f>
              <c:strCache>
                <c:ptCount val="6"/>
                <c:pt idx="0">
                  <c:v>Veitti ekki aðstoð þegar ég þurfti á að halda</c:v>
                </c:pt>
                <c:pt idx="1">
                  <c:v>Engin lögreglustöð í byggðarlaginu</c:v>
                </c:pt>
                <c:pt idx="2">
                  <c:v>Lögreglustöðin ekki opin</c:v>
                </c:pt>
                <c:pt idx="3">
                  <c:v>Enginn á vakt</c:v>
                </c:pt>
                <c:pt idx="4">
                  <c:v>Var vísað annað</c:v>
                </c:pt>
                <c:pt idx="5">
                  <c:v>Erindi/fyrirspurn ekki svarað</c:v>
                </c:pt>
              </c:strCache>
            </c:strRef>
          </c:cat>
          <c:val>
            <c:numRef>
              <c:f>'Af hv óaðgengil'!$M$4:$R$4</c:f>
              <c:numCache>
                <c:formatCode>General</c:formatCode>
                <c:ptCount val="6"/>
                <c:pt idx="0">
                  <c:v>18.255509032194489</c:v>
                </c:pt>
                <c:pt idx="1">
                  <c:v>43.561566290112772</c:v>
                </c:pt>
                <c:pt idx="2">
                  <c:v>20.667921663422341</c:v>
                </c:pt>
                <c:pt idx="3">
                  <c:v>10.24682218953196</c:v>
                </c:pt>
                <c:pt idx="4">
                  <c:v>12.373799358216164</c:v>
                </c:pt>
                <c:pt idx="5">
                  <c:v>14.145215674249073</c:v>
                </c:pt>
              </c:numCache>
            </c:numRef>
          </c:val>
        </c:ser>
        <c:dLbls>
          <c:showLegendKey val="0"/>
          <c:showVal val="0"/>
          <c:showCatName val="0"/>
          <c:showSerName val="0"/>
          <c:showPercent val="0"/>
          <c:showBubbleSize val="0"/>
        </c:dLbls>
        <c:gapWidth val="150"/>
        <c:axId val="155703552"/>
        <c:axId val="155709440"/>
      </c:barChart>
      <c:catAx>
        <c:axId val="155703552"/>
        <c:scaling>
          <c:orientation val="minMax"/>
        </c:scaling>
        <c:delete val="0"/>
        <c:axPos val="b"/>
        <c:numFmt formatCode="0" sourceLinked="1"/>
        <c:majorTickMark val="out"/>
        <c:minorTickMark val="none"/>
        <c:tickLblPos val="nextTo"/>
        <c:txPr>
          <a:bodyPr/>
          <a:lstStyle/>
          <a:p>
            <a:pPr>
              <a:defRPr b="0"/>
            </a:pPr>
            <a:endParaRPr lang="en-US"/>
          </a:p>
        </c:txPr>
        <c:crossAx val="155709440"/>
        <c:crosses val="autoZero"/>
        <c:auto val="1"/>
        <c:lblAlgn val="ctr"/>
        <c:lblOffset val="100"/>
        <c:noMultiLvlLbl val="0"/>
      </c:catAx>
      <c:valAx>
        <c:axId val="155709440"/>
        <c:scaling>
          <c:orientation val="minMax"/>
          <c:max val="100"/>
          <c:min val="0"/>
        </c:scaling>
        <c:delete val="0"/>
        <c:axPos val="l"/>
        <c:title>
          <c:tx>
            <c:rich>
              <a:bodyPr rot="0" vert="horz"/>
              <a:lstStyle/>
              <a:p>
                <a:pPr>
                  <a:defRPr/>
                </a:pPr>
                <a:r>
                  <a:rPr lang="en-US"/>
                  <a:t>%</a:t>
                </a:r>
              </a:p>
            </c:rich>
          </c:tx>
          <c:layout/>
          <c:overlay val="0"/>
        </c:title>
        <c:numFmt formatCode="0" sourceLinked="0"/>
        <c:majorTickMark val="out"/>
        <c:minorTickMark val="none"/>
        <c:tickLblPos val="nextTo"/>
        <c:crossAx val="155703552"/>
        <c:crosses val="autoZero"/>
        <c:crossBetween val="between"/>
      </c:valAx>
    </c:plotArea>
    <c:legend>
      <c:legendPos val="r"/>
      <c:layout>
        <c:manualLayout>
          <c:xMode val="edge"/>
          <c:yMode val="edge"/>
          <c:x val="0.31058348475671332"/>
          <c:y val="3.5773928258967642E-2"/>
          <c:w val="0.42494344955791991"/>
          <c:h val="0.16073700787401574"/>
        </c:manualLayout>
      </c:layout>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222350471793522E-2"/>
          <c:y val="7.9436467500386118E-2"/>
          <c:w val="0.87558003725586564"/>
          <c:h val="0.70384811898512745"/>
        </c:manualLayout>
      </c:layout>
      <c:barChart>
        <c:barDir val="col"/>
        <c:grouping val="clustered"/>
        <c:varyColors val="0"/>
        <c:ser>
          <c:idx val="1"/>
          <c:order val="0"/>
          <c:tx>
            <c:strRef>
              <c:f>'Hv haft samband (2)'!$L$18</c:f>
              <c:strCache>
                <c:ptCount val="1"/>
                <c:pt idx="0">
                  <c:v>Seltjarnarnes</c:v>
                </c:pt>
              </c:strCache>
            </c:strRef>
          </c:tx>
          <c:spPr>
            <a:solidFill>
              <a:srgbClr val="17375E"/>
            </a:solidFill>
            <a:ln>
              <a:noFill/>
            </a:ln>
          </c:spPr>
          <c:invertIfNegative val="0"/>
          <c:dLbls>
            <c:showLegendKey val="0"/>
            <c:showVal val="1"/>
            <c:showCatName val="0"/>
            <c:showSerName val="0"/>
            <c:showPercent val="0"/>
            <c:showBubbleSize val="0"/>
            <c:showLeaderLines val="0"/>
          </c:dLbls>
          <c:cat>
            <c:strRef>
              <c:f>'Hv haft samband (2)'!$M$3:$R$3</c:f>
              <c:strCache>
                <c:ptCount val="6"/>
                <c:pt idx="0">
                  <c:v>Hringdi í Neyðarlínuna (112)</c:v>
                </c:pt>
                <c:pt idx="1">
                  <c:v>Hringdi í lögregluna</c:v>
                </c:pt>
                <c:pt idx="2">
                  <c:v>Fór á lögreglustöð</c:v>
                </c:pt>
                <c:pt idx="3">
                  <c:v>Fór á heimasíðu lögreglunnar</c:v>
                </c:pt>
                <c:pt idx="4">
                  <c:v>Nýtti mér samfélagsmiðla lögreglunnar</c:v>
                </c:pt>
                <c:pt idx="5">
                  <c:v>Annað</c:v>
                </c:pt>
              </c:strCache>
            </c:strRef>
          </c:cat>
          <c:val>
            <c:numRef>
              <c:f>'Hv haft samband (2)'!$M$18:$R$18</c:f>
              <c:numCache>
                <c:formatCode>0.0</c:formatCode>
                <c:ptCount val="6"/>
                <c:pt idx="0">
                  <c:v>67.102997995680255</c:v>
                </c:pt>
                <c:pt idx="1">
                  <c:v>12.243621046720495</c:v>
                </c:pt>
                <c:pt idx="2">
                  <c:v>19.537132939068059</c:v>
                </c:pt>
                <c:pt idx="3">
                  <c:v>45.140623051040158</c:v>
                </c:pt>
                <c:pt idx="4">
                  <c:v>32.897002004319695</c:v>
                </c:pt>
                <c:pt idx="5">
                  <c:v>0</c:v>
                </c:pt>
              </c:numCache>
            </c:numRef>
          </c:val>
        </c:ser>
        <c:ser>
          <c:idx val="0"/>
          <c:order val="1"/>
          <c:tx>
            <c:strRef>
              <c:f>'Hv haft samband (2)'!$L$4</c:f>
              <c:strCache>
                <c:ptCount val="1"/>
                <c:pt idx="0">
                  <c:v>Meðaltal höfuðborgarsvæðið</c:v>
                </c:pt>
              </c:strCache>
            </c:strRef>
          </c:tx>
          <c:spPr>
            <a:solidFill>
              <a:srgbClr val="E46C0A"/>
            </a:solidFill>
            <a:ln>
              <a:noFill/>
            </a:ln>
          </c:spPr>
          <c:invertIfNegative val="0"/>
          <c:dLbls>
            <c:numFmt formatCode="#,##0.0" sourceLinked="0"/>
            <c:dLblPos val="outEnd"/>
            <c:showLegendKey val="0"/>
            <c:showVal val="1"/>
            <c:showCatName val="0"/>
            <c:showSerName val="0"/>
            <c:showPercent val="0"/>
            <c:showBubbleSize val="0"/>
            <c:showLeaderLines val="0"/>
          </c:dLbls>
          <c:cat>
            <c:strRef>
              <c:f>'Hv haft samband (2)'!$M$3:$R$3</c:f>
              <c:strCache>
                <c:ptCount val="6"/>
                <c:pt idx="0">
                  <c:v>Hringdi í Neyðarlínuna (112)</c:v>
                </c:pt>
                <c:pt idx="1">
                  <c:v>Hringdi í lögregluna</c:v>
                </c:pt>
                <c:pt idx="2">
                  <c:v>Fór á lögreglustöð</c:v>
                </c:pt>
                <c:pt idx="3">
                  <c:v>Fór á heimasíðu lögreglunnar</c:v>
                </c:pt>
                <c:pt idx="4">
                  <c:v>Nýtti mér samfélagsmiðla lögreglunnar</c:v>
                </c:pt>
                <c:pt idx="5">
                  <c:v>Annað</c:v>
                </c:pt>
              </c:strCache>
            </c:strRef>
          </c:cat>
          <c:val>
            <c:numRef>
              <c:f>'Hv haft samband (2)'!$M$4:$R$4</c:f>
              <c:numCache>
                <c:formatCode>General</c:formatCode>
                <c:ptCount val="6"/>
                <c:pt idx="0">
                  <c:v>36.705613682588542</c:v>
                </c:pt>
                <c:pt idx="1">
                  <c:v>40.780610525811177</c:v>
                </c:pt>
                <c:pt idx="2">
                  <c:v>18.144924673905376</c:v>
                </c:pt>
                <c:pt idx="3">
                  <c:v>21.568322255422743</c:v>
                </c:pt>
                <c:pt idx="4">
                  <c:v>47.131282176530398</c:v>
                </c:pt>
                <c:pt idx="5">
                  <c:v>3.0262361363050196</c:v>
                </c:pt>
              </c:numCache>
            </c:numRef>
          </c:val>
        </c:ser>
        <c:dLbls>
          <c:showLegendKey val="0"/>
          <c:showVal val="0"/>
          <c:showCatName val="0"/>
          <c:showSerName val="0"/>
          <c:showPercent val="0"/>
          <c:showBubbleSize val="0"/>
        </c:dLbls>
        <c:gapWidth val="150"/>
        <c:axId val="155853184"/>
        <c:axId val="155854720"/>
      </c:barChart>
      <c:catAx>
        <c:axId val="155853184"/>
        <c:scaling>
          <c:orientation val="minMax"/>
        </c:scaling>
        <c:delete val="0"/>
        <c:axPos val="b"/>
        <c:numFmt formatCode="0" sourceLinked="1"/>
        <c:majorTickMark val="out"/>
        <c:minorTickMark val="none"/>
        <c:tickLblPos val="nextTo"/>
        <c:txPr>
          <a:bodyPr/>
          <a:lstStyle/>
          <a:p>
            <a:pPr>
              <a:defRPr b="0"/>
            </a:pPr>
            <a:endParaRPr lang="en-US"/>
          </a:p>
        </c:txPr>
        <c:crossAx val="155854720"/>
        <c:crosses val="autoZero"/>
        <c:auto val="1"/>
        <c:lblAlgn val="ctr"/>
        <c:lblOffset val="100"/>
        <c:noMultiLvlLbl val="0"/>
      </c:catAx>
      <c:valAx>
        <c:axId val="155854720"/>
        <c:scaling>
          <c:orientation val="minMax"/>
          <c:max val="100"/>
          <c:min val="0"/>
        </c:scaling>
        <c:delete val="0"/>
        <c:axPos val="l"/>
        <c:title>
          <c:tx>
            <c:rich>
              <a:bodyPr rot="0" vert="horz"/>
              <a:lstStyle/>
              <a:p>
                <a:pPr>
                  <a:defRPr/>
                </a:pPr>
                <a:r>
                  <a:rPr lang="en-US"/>
                  <a:t>%</a:t>
                </a:r>
              </a:p>
            </c:rich>
          </c:tx>
          <c:layout/>
          <c:overlay val="0"/>
        </c:title>
        <c:numFmt formatCode="0.0" sourceLinked="1"/>
        <c:majorTickMark val="out"/>
        <c:minorTickMark val="none"/>
        <c:tickLblPos val="nextTo"/>
        <c:crossAx val="155853184"/>
        <c:crosses val="autoZero"/>
        <c:crossBetween val="between"/>
      </c:valAx>
    </c:plotArea>
    <c:legend>
      <c:legendPos val="r"/>
      <c:layout>
        <c:manualLayout>
          <c:xMode val="edge"/>
          <c:yMode val="edge"/>
          <c:x val="0.31058348475671332"/>
          <c:y val="3.5773928258967642E-2"/>
          <c:w val="0.42494344955791991"/>
          <c:h val="0.16073700787401574"/>
        </c:manualLayout>
      </c:layout>
      <c:overlay val="0"/>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065064633491481E-2"/>
          <c:y val="7.9436467500386063E-2"/>
          <c:w val="0.90073732858320654"/>
          <c:h val="0.71273700787401562"/>
        </c:manualLayout>
      </c:layout>
      <c:barChart>
        <c:barDir val="col"/>
        <c:grouping val="clustered"/>
        <c:varyColors val="0"/>
        <c:ser>
          <c:idx val="2"/>
          <c:order val="1"/>
          <c:tx>
            <c:strRef>
              <c:f>'Ótti við afbrot'!$L$56</c:f>
              <c:strCache>
                <c:ptCount val="1"/>
                <c:pt idx="0">
                  <c:v>Seltjarnarnes</c:v>
                </c:pt>
              </c:strCache>
            </c:strRef>
          </c:tx>
          <c:spPr>
            <a:solidFill>
              <a:schemeClr val="tx2">
                <a:lumMod val="75000"/>
              </a:schemeClr>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numRef>
              <c:f>'Ótti við afbrot'!$M$3:$P$3</c:f>
              <c:numCache>
                <c:formatCode>0</c:formatCode>
                <c:ptCount val="4"/>
                <c:pt idx="0">
                  <c:v>2010</c:v>
                </c:pt>
                <c:pt idx="1">
                  <c:v>2011</c:v>
                </c:pt>
                <c:pt idx="2">
                  <c:v>2012</c:v>
                </c:pt>
                <c:pt idx="3">
                  <c:v>2013</c:v>
                </c:pt>
              </c:numCache>
            </c:numRef>
          </c:cat>
          <c:val>
            <c:numRef>
              <c:f>'Ótti við afbrot'!$M$56:$P$56</c:f>
              <c:numCache>
                <c:formatCode>0</c:formatCode>
                <c:ptCount val="4"/>
                <c:pt idx="0">
                  <c:v>37.037037037037024</c:v>
                </c:pt>
                <c:pt idx="1">
                  <c:v>51.612903225806448</c:v>
                </c:pt>
                <c:pt idx="2">
                  <c:v>50</c:v>
                </c:pt>
                <c:pt idx="3">
                  <c:v>41.666666666666629</c:v>
                </c:pt>
              </c:numCache>
            </c:numRef>
          </c:val>
        </c:ser>
        <c:dLbls>
          <c:showLegendKey val="0"/>
          <c:showVal val="0"/>
          <c:showCatName val="0"/>
          <c:showSerName val="0"/>
          <c:showPercent val="0"/>
          <c:showBubbleSize val="0"/>
        </c:dLbls>
        <c:gapWidth val="150"/>
        <c:axId val="155916928"/>
        <c:axId val="155935104"/>
      </c:barChart>
      <c:lineChart>
        <c:grouping val="standard"/>
        <c:varyColors val="0"/>
        <c:ser>
          <c:idx val="0"/>
          <c:order val="0"/>
          <c:tx>
            <c:strRef>
              <c:f>'Ótti við afbrot'!$L$4</c:f>
              <c:strCache>
                <c:ptCount val="1"/>
                <c:pt idx="0">
                  <c:v>Meðaltal höfuðborgarsvæðið</c:v>
                </c:pt>
              </c:strCache>
            </c:strRef>
          </c:tx>
          <c:spPr>
            <a:ln w="38100">
              <a:solidFill>
                <a:srgbClr val="F79646">
                  <a:lumMod val="75000"/>
                </a:srgbClr>
              </a:solidFill>
            </a:ln>
          </c:spPr>
          <c:marker>
            <c:symbol val="none"/>
          </c:marker>
          <c:dLbls>
            <c:txPr>
              <a:bodyPr/>
              <a:lstStyle/>
              <a:p>
                <a:pPr>
                  <a:defRPr b="1">
                    <a:solidFill>
                      <a:srgbClr val="E46C0A"/>
                    </a:solidFill>
                  </a:defRPr>
                </a:pPr>
                <a:endParaRPr lang="en-US"/>
              </a:p>
            </c:txPr>
            <c:dLblPos val="t"/>
            <c:showLegendKey val="0"/>
            <c:showVal val="1"/>
            <c:showCatName val="0"/>
            <c:showSerName val="0"/>
            <c:showPercent val="0"/>
            <c:showBubbleSize val="0"/>
            <c:showLeaderLines val="0"/>
          </c:dLbls>
          <c:cat>
            <c:numRef>
              <c:f>'Ótti við afbrot'!$M$3:$P$3</c:f>
              <c:numCache>
                <c:formatCode>0</c:formatCode>
                <c:ptCount val="4"/>
                <c:pt idx="0">
                  <c:v>2010</c:v>
                </c:pt>
                <c:pt idx="1">
                  <c:v>2011</c:v>
                </c:pt>
                <c:pt idx="2">
                  <c:v>2012</c:v>
                </c:pt>
                <c:pt idx="3">
                  <c:v>2013</c:v>
                </c:pt>
              </c:numCache>
            </c:numRef>
          </c:cat>
          <c:val>
            <c:numRef>
              <c:f>'Ótti við afbrot'!$M$4:$P$4</c:f>
              <c:numCache>
                <c:formatCode>0</c:formatCode>
                <c:ptCount val="4"/>
                <c:pt idx="0">
                  <c:v>43.008678881388626</c:v>
                </c:pt>
                <c:pt idx="1">
                  <c:v>51.580570547417096</c:v>
                </c:pt>
                <c:pt idx="2">
                  <c:v>58.921161825726145</c:v>
                </c:pt>
                <c:pt idx="3">
                  <c:v>61.791237113402055</c:v>
                </c:pt>
              </c:numCache>
            </c:numRef>
          </c:val>
          <c:smooth val="0"/>
        </c:ser>
        <c:dLbls>
          <c:showLegendKey val="0"/>
          <c:showVal val="0"/>
          <c:showCatName val="0"/>
          <c:showSerName val="0"/>
          <c:showPercent val="0"/>
          <c:showBubbleSize val="0"/>
        </c:dLbls>
        <c:marker val="1"/>
        <c:smooth val="0"/>
        <c:axId val="155916928"/>
        <c:axId val="155935104"/>
      </c:lineChart>
      <c:catAx>
        <c:axId val="155916928"/>
        <c:scaling>
          <c:orientation val="minMax"/>
        </c:scaling>
        <c:delete val="0"/>
        <c:axPos val="b"/>
        <c:numFmt formatCode="0" sourceLinked="1"/>
        <c:majorTickMark val="out"/>
        <c:minorTickMark val="none"/>
        <c:tickLblPos val="nextTo"/>
        <c:crossAx val="155935104"/>
        <c:crosses val="autoZero"/>
        <c:auto val="1"/>
        <c:lblAlgn val="ctr"/>
        <c:lblOffset val="100"/>
        <c:noMultiLvlLbl val="0"/>
      </c:catAx>
      <c:valAx>
        <c:axId val="155935104"/>
        <c:scaling>
          <c:orientation val="minMax"/>
          <c:max val="100"/>
          <c:min val="0"/>
        </c:scaling>
        <c:delete val="0"/>
        <c:axPos val="l"/>
        <c:title>
          <c:tx>
            <c:rich>
              <a:bodyPr rot="0" vert="horz"/>
              <a:lstStyle/>
              <a:p>
                <a:pPr>
                  <a:defRPr/>
                </a:pPr>
                <a:r>
                  <a:rPr lang="en-US"/>
                  <a:t>%</a:t>
                </a:r>
              </a:p>
            </c:rich>
          </c:tx>
          <c:layout/>
          <c:overlay val="0"/>
        </c:title>
        <c:numFmt formatCode="0" sourceLinked="1"/>
        <c:majorTickMark val="out"/>
        <c:minorTickMark val="none"/>
        <c:tickLblPos val="nextTo"/>
        <c:crossAx val="155916928"/>
        <c:crosses val="autoZero"/>
        <c:crossBetween val="between"/>
      </c:valAx>
    </c:plotArea>
    <c:legend>
      <c:legendPos val="r"/>
      <c:layout>
        <c:manualLayout>
          <c:xMode val="edge"/>
          <c:yMode val="edge"/>
          <c:x val="4.7400164088399817E-2"/>
          <c:y val="0.87132931912922662"/>
          <c:w val="0.93084409003330104"/>
          <c:h val="9.0673923112552249E-2"/>
        </c:manualLayout>
      </c:layout>
      <c:overlay val="0"/>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065064633491481E-2"/>
          <c:y val="7.9436467500386063E-2"/>
          <c:w val="0.90073732858320654"/>
          <c:h val="0.71273700787401562"/>
        </c:manualLayout>
      </c:layout>
      <c:barChart>
        <c:barDir val="col"/>
        <c:grouping val="clustered"/>
        <c:varyColors val="0"/>
        <c:ser>
          <c:idx val="2"/>
          <c:order val="1"/>
          <c:tx>
            <c:strRef>
              <c:f>'Öryggi hverfi (2)'!$L$56</c:f>
              <c:strCache>
                <c:ptCount val="1"/>
                <c:pt idx="0">
                  <c:v>Seltjarnarnes</c:v>
                </c:pt>
              </c:strCache>
            </c:strRef>
          </c:tx>
          <c:spPr>
            <a:solidFill>
              <a:schemeClr val="tx2">
                <a:lumMod val="75000"/>
              </a:schemeClr>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numRef>
              <c:f>'Öryggi hverfi (2)'!$M$3:$P$3</c:f>
              <c:numCache>
                <c:formatCode>0</c:formatCode>
                <c:ptCount val="4"/>
                <c:pt idx="0">
                  <c:v>2010</c:v>
                </c:pt>
                <c:pt idx="1">
                  <c:v>2011</c:v>
                </c:pt>
                <c:pt idx="2">
                  <c:v>2012</c:v>
                </c:pt>
                <c:pt idx="3">
                  <c:v>2013</c:v>
                </c:pt>
              </c:numCache>
            </c:numRef>
          </c:cat>
          <c:val>
            <c:numRef>
              <c:f>'Öryggi hverfi (2)'!$M$56:$P$56</c:f>
              <c:numCache>
                <c:formatCode>0</c:formatCode>
                <c:ptCount val="4"/>
                <c:pt idx="0">
                  <c:v>96.296296296296291</c:v>
                </c:pt>
                <c:pt idx="1">
                  <c:v>96.666666666666671</c:v>
                </c:pt>
                <c:pt idx="2">
                  <c:v>93.75</c:v>
                </c:pt>
                <c:pt idx="3">
                  <c:v>96</c:v>
                </c:pt>
              </c:numCache>
            </c:numRef>
          </c:val>
        </c:ser>
        <c:dLbls>
          <c:showLegendKey val="0"/>
          <c:showVal val="0"/>
          <c:showCatName val="0"/>
          <c:showSerName val="0"/>
          <c:showPercent val="0"/>
          <c:showBubbleSize val="0"/>
        </c:dLbls>
        <c:gapWidth val="150"/>
        <c:axId val="155988736"/>
        <c:axId val="155990272"/>
      </c:barChart>
      <c:lineChart>
        <c:grouping val="standard"/>
        <c:varyColors val="0"/>
        <c:ser>
          <c:idx val="0"/>
          <c:order val="0"/>
          <c:tx>
            <c:strRef>
              <c:f>'Öryggi hverfi (2)'!$L$4</c:f>
              <c:strCache>
                <c:ptCount val="1"/>
                <c:pt idx="0">
                  <c:v>Meðaltal höfuðborgarsvæðið</c:v>
                </c:pt>
              </c:strCache>
            </c:strRef>
          </c:tx>
          <c:spPr>
            <a:ln w="38100">
              <a:solidFill>
                <a:srgbClr val="F79646">
                  <a:lumMod val="75000"/>
                </a:srgbClr>
              </a:solidFill>
            </a:ln>
          </c:spPr>
          <c:marker>
            <c:symbol val="none"/>
          </c:marker>
          <c:dLbls>
            <c:dLbl>
              <c:idx val="1"/>
              <c:layout>
                <c:manualLayout>
                  <c:x val="-2.6529814271749778E-2"/>
                  <c:y val="-4.6130226872325902E-2"/>
                </c:manualLayout>
              </c:layout>
              <c:dLblPos val="r"/>
              <c:showLegendKey val="0"/>
              <c:showVal val="1"/>
              <c:showCatName val="0"/>
              <c:showSerName val="0"/>
              <c:showPercent val="0"/>
              <c:showBubbleSize val="0"/>
            </c:dLbl>
            <c:dLbl>
              <c:idx val="3"/>
              <c:layout>
                <c:manualLayout>
                  <c:x val="-2.6529814271749778E-2"/>
                  <c:y val="-4.1564016826663823E-2"/>
                </c:manualLayout>
              </c:layout>
              <c:dLblPos val="r"/>
              <c:showLegendKey val="0"/>
              <c:showVal val="1"/>
              <c:showCatName val="0"/>
              <c:showSerName val="0"/>
              <c:showPercent val="0"/>
              <c:showBubbleSize val="0"/>
            </c:dLbl>
            <c:txPr>
              <a:bodyPr/>
              <a:lstStyle/>
              <a:p>
                <a:pPr>
                  <a:defRPr b="1">
                    <a:solidFill>
                      <a:srgbClr val="E46C0A"/>
                    </a:solidFill>
                  </a:defRPr>
                </a:pPr>
                <a:endParaRPr lang="en-US"/>
              </a:p>
            </c:txPr>
            <c:dLblPos val="t"/>
            <c:showLegendKey val="0"/>
            <c:showVal val="1"/>
            <c:showCatName val="0"/>
            <c:showSerName val="0"/>
            <c:showPercent val="0"/>
            <c:showBubbleSize val="0"/>
            <c:showLeaderLines val="0"/>
          </c:dLbls>
          <c:cat>
            <c:numRef>
              <c:f>'Öryggi hverfi (2)'!$M$3:$P$3</c:f>
              <c:numCache>
                <c:formatCode>0</c:formatCode>
                <c:ptCount val="4"/>
                <c:pt idx="0">
                  <c:v>2010</c:v>
                </c:pt>
                <c:pt idx="1">
                  <c:v>2011</c:v>
                </c:pt>
                <c:pt idx="2">
                  <c:v>2012</c:v>
                </c:pt>
                <c:pt idx="3">
                  <c:v>2013</c:v>
                </c:pt>
              </c:numCache>
            </c:numRef>
          </c:cat>
          <c:val>
            <c:numRef>
              <c:f>'Öryggi hverfi (2)'!$M$4:$P$4</c:f>
              <c:numCache>
                <c:formatCode>0</c:formatCode>
                <c:ptCount val="4"/>
                <c:pt idx="0">
                  <c:v>90.651558073654314</c:v>
                </c:pt>
                <c:pt idx="1">
                  <c:v>88.048411497730712</c:v>
                </c:pt>
                <c:pt idx="2">
                  <c:v>88.09710258418167</c:v>
                </c:pt>
                <c:pt idx="3">
                  <c:v>88.246505717916136</c:v>
                </c:pt>
              </c:numCache>
            </c:numRef>
          </c:val>
          <c:smooth val="0"/>
        </c:ser>
        <c:dLbls>
          <c:showLegendKey val="0"/>
          <c:showVal val="0"/>
          <c:showCatName val="0"/>
          <c:showSerName val="0"/>
          <c:showPercent val="0"/>
          <c:showBubbleSize val="0"/>
        </c:dLbls>
        <c:marker val="1"/>
        <c:smooth val="0"/>
        <c:axId val="155988736"/>
        <c:axId val="155990272"/>
      </c:lineChart>
      <c:catAx>
        <c:axId val="155988736"/>
        <c:scaling>
          <c:orientation val="minMax"/>
        </c:scaling>
        <c:delete val="0"/>
        <c:axPos val="b"/>
        <c:numFmt formatCode="0" sourceLinked="1"/>
        <c:majorTickMark val="out"/>
        <c:minorTickMark val="none"/>
        <c:tickLblPos val="nextTo"/>
        <c:crossAx val="155990272"/>
        <c:crosses val="autoZero"/>
        <c:auto val="1"/>
        <c:lblAlgn val="ctr"/>
        <c:lblOffset val="100"/>
        <c:noMultiLvlLbl val="0"/>
      </c:catAx>
      <c:valAx>
        <c:axId val="155990272"/>
        <c:scaling>
          <c:orientation val="minMax"/>
          <c:max val="100"/>
          <c:min val="0"/>
        </c:scaling>
        <c:delete val="0"/>
        <c:axPos val="l"/>
        <c:title>
          <c:tx>
            <c:rich>
              <a:bodyPr rot="0" vert="horz"/>
              <a:lstStyle/>
              <a:p>
                <a:pPr>
                  <a:defRPr/>
                </a:pPr>
                <a:r>
                  <a:rPr lang="en-US"/>
                  <a:t>%</a:t>
                </a:r>
              </a:p>
            </c:rich>
          </c:tx>
          <c:layout/>
          <c:overlay val="0"/>
        </c:title>
        <c:numFmt formatCode="0" sourceLinked="1"/>
        <c:majorTickMark val="out"/>
        <c:minorTickMark val="none"/>
        <c:tickLblPos val="nextTo"/>
        <c:crossAx val="155988736"/>
        <c:crosses val="autoZero"/>
        <c:crossBetween val="between"/>
      </c:valAx>
    </c:plotArea>
    <c:legend>
      <c:legendPos val="r"/>
      <c:layout>
        <c:manualLayout>
          <c:xMode val="edge"/>
          <c:yMode val="edge"/>
          <c:x val="4.7400164088399817E-2"/>
          <c:y val="0.87132931912922662"/>
          <c:w val="0.93084409003330104"/>
          <c:h val="9.0673923112552249E-2"/>
        </c:manualLayout>
      </c:layout>
      <c:overlay val="0"/>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222350471793522E-2"/>
          <c:y val="7.9436467500386118E-2"/>
          <c:w val="0.87558003725586564"/>
          <c:h val="0.70384811898512745"/>
        </c:manualLayout>
      </c:layout>
      <c:barChart>
        <c:barDir val="col"/>
        <c:grouping val="clustered"/>
        <c:varyColors val="0"/>
        <c:ser>
          <c:idx val="1"/>
          <c:order val="0"/>
          <c:tx>
            <c:strRef>
              <c:f>'Urðu fyrir broti'!$P$18</c:f>
              <c:strCache>
                <c:ptCount val="1"/>
                <c:pt idx="0">
                  <c:v>Seltjarnarnes</c:v>
                </c:pt>
              </c:strCache>
            </c:strRef>
          </c:tx>
          <c:spPr>
            <a:solidFill>
              <a:srgbClr val="17375E"/>
            </a:solidFill>
            <a:ln>
              <a:noFill/>
            </a:ln>
          </c:spPr>
          <c:invertIfNegative val="0"/>
          <c:dLbls>
            <c:numFmt formatCode="#,##0.0" sourceLinked="0"/>
            <c:showLegendKey val="0"/>
            <c:showVal val="1"/>
            <c:showCatName val="0"/>
            <c:showSerName val="0"/>
            <c:showPercent val="0"/>
            <c:showBubbleSize val="0"/>
            <c:showLeaderLines val="0"/>
          </c:dLbls>
          <c:cat>
            <c:strRef>
              <c:f>'Urðu fyrir broti'!$Q$3:$T$3</c:f>
              <c:strCache>
                <c:ptCount val="4"/>
                <c:pt idx="0">
                  <c:v>Innbroti</c:v>
                </c:pt>
                <c:pt idx="1">
                  <c:v>Þjófnaði</c:v>
                </c:pt>
                <c:pt idx="2">
                  <c:v>Eignaspjöllum</c:v>
                </c:pt>
                <c:pt idx="3">
                  <c:v>Ofbeldisbroti</c:v>
                </c:pt>
              </c:strCache>
            </c:strRef>
          </c:cat>
          <c:val>
            <c:numRef>
              <c:f>'Urðu fyrir broti'!$Q$18:$T$18</c:f>
              <c:numCache>
                <c:formatCode>General</c:formatCode>
                <c:ptCount val="4"/>
                <c:pt idx="0">
                  <c:v>4.3478260869565215</c:v>
                </c:pt>
                <c:pt idx="1">
                  <c:v>17.39130434782609</c:v>
                </c:pt>
                <c:pt idx="2">
                  <c:v>13.42146252768776</c:v>
                </c:pt>
                <c:pt idx="3">
                  <c:v>0</c:v>
                </c:pt>
              </c:numCache>
            </c:numRef>
          </c:val>
        </c:ser>
        <c:ser>
          <c:idx val="0"/>
          <c:order val="1"/>
          <c:tx>
            <c:strRef>
              <c:f>'Urðu fyrir broti'!$P$4</c:f>
              <c:strCache>
                <c:ptCount val="1"/>
                <c:pt idx="0">
                  <c:v>Meðaltal höfuðborgarsvæðið</c:v>
                </c:pt>
              </c:strCache>
            </c:strRef>
          </c:tx>
          <c:spPr>
            <a:solidFill>
              <a:srgbClr val="E46C0A"/>
            </a:solidFill>
            <a:ln>
              <a:noFill/>
            </a:ln>
          </c:spPr>
          <c:invertIfNegative val="0"/>
          <c:dLbls>
            <c:numFmt formatCode="#,##0.0" sourceLinked="0"/>
            <c:dLblPos val="outEnd"/>
            <c:showLegendKey val="0"/>
            <c:showVal val="1"/>
            <c:showCatName val="0"/>
            <c:showSerName val="0"/>
            <c:showPercent val="0"/>
            <c:showBubbleSize val="0"/>
            <c:showLeaderLines val="0"/>
          </c:dLbls>
          <c:cat>
            <c:strRef>
              <c:f>'Urðu fyrir broti'!$Q$3:$T$3</c:f>
              <c:strCache>
                <c:ptCount val="4"/>
                <c:pt idx="0">
                  <c:v>Innbroti</c:v>
                </c:pt>
                <c:pt idx="1">
                  <c:v>Þjófnaði</c:v>
                </c:pt>
                <c:pt idx="2">
                  <c:v>Eignaspjöllum</c:v>
                </c:pt>
                <c:pt idx="3">
                  <c:v>Ofbeldisbroti</c:v>
                </c:pt>
              </c:strCache>
            </c:strRef>
          </c:cat>
          <c:val>
            <c:numRef>
              <c:f>'Urðu fyrir broti'!$Q$4:$T$4</c:f>
              <c:numCache>
                <c:formatCode>General</c:formatCode>
                <c:ptCount val="4"/>
                <c:pt idx="0">
                  <c:v>7.2226097496905926</c:v>
                </c:pt>
                <c:pt idx="1">
                  <c:v>14.40493629820995</c:v>
                </c:pt>
                <c:pt idx="2">
                  <c:v>23.437143023801685</c:v>
                </c:pt>
                <c:pt idx="3">
                  <c:v>2.7220547872844163</c:v>
                </c:pt>
              </c:numCache>
            </c:numRef>
          </c:val>
        </c:ser>
        <c:dLbls>
          <c:showLegendKey val="0"/>
          <c:showVal val="0"/>
          <c:showCatName val="0"/>
          <c:showSerName val="0"/>
          <c:showPercent val="0"/>
          <c:showBubbleSize val="0"/>
        </c:dLbls>
        <c:gapWidth val="150"/>
        <c:axId val="156032000"/>
        <c:axId val="156050176"/>
      </c:barChart>
      <c:catAx>
        <c:axId val="156032000"/>
        <c:scaling>
          <c:orientation val="minMax"/>
        </c:scaling>
        <c:delete val="0"/>
        <c:axPos val="b"/>
        <c:numFmt formatCode="0" sourceLinked="1"/>
        <c:majorTickMark val="out"/>
        <c:minorTickMark val="none"/>
        <c:tickLblPos val="nextTo"/>
        <c:txPr>
          <a:bodyPr/>
          <a:lstStyle/>
          <a:p>
            <a:pPr>
              <a:defRPr b="0"/>
            </a:pPr>
            <a:endParaRPr lang="en-US"/>
          </a:p>
        </c:txPr>
        <c:crossAx val="156050176"/>
        <c:crosses val="autoZero"/>
        <c:auto val="1"/>
        <c:lblAlgn val="ctr"/>
        <c:lblOffset val="100"/>
        <c:noMultiLvlLbl val="0"/>
      </c:catAx>
      <c:valAx>
        <c:axId val="156050176"/>
        <c:scaling>
          <c:orientation val="minMax"/>
          <c:max val="100"/>
          <c:min val="0"/>
        </c:scaling>
        <c:delete val="0"/>
        <c:axPos val="l"/>
        <c:title>
          <c:tx>
            <c:rich>
              <a:bodyPr rot="0" vert="horz"/>
              <a:lstStyle/>
              <a:p>
                <a:pPr>
                  <a:defRPr/>
                </a:pPr>
                <a:r>
                  <a:rPr lang="en-US"/>
                  <a:t>%</a:t>
                </a:r>
              </a:p>
            </c:rich>
          </c:tx>
          <c:layout/>
          <c:overlay val="0"/>
        </c:title>
        <c:numFmt formatCode="General" sourceLinked="1"/>
        <c:majorTickMark val="out"/>
        <c:minorTickMark val="none"/>
        <c:tickLblPos val="nextTo"/>
        <c:crossAx val="156032000"/>
        <c:crosses val="autoZero"/>
        <c:crossBetween val="between"/>
      </c:valAx>
    </c:plotArea>
    <c:legend>
      <c:legendPos val="r"/>
      <c:layout>
        <c:manualLayout>
          <c:xMode val="edge"/>
          <c:yMode val="edge"/>
          <c:x val="0.31058348475671332"/>
          <c:y val="3.5773928258967642E-2"/>
          <c:w val="0.42494344955791991"/>
          <c:h val="0.16073700787401574"/>
        </c:manualLayout>
      </c:layout>
      <c:overlay val="0"/>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7E10B156-DA6E-467F-AA4B-62DF41D7F534}" type="datetimeFigureOut">
              <a:rPr lang="is-IS" smtClean="0"/>
              <a:t>21.10.2013</a:t>
            </a:fld>
            <a:endParaRPr lang="is-I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F45982C1-4C0A-41C0-BD77-2623936A06C0}" type="slidenum">
              <a:rPr lang="is-IS" smtClean="0"/>
              <a:t>‹#›</a:t>
            </a:fld>
            <a:endParaRPr lang="is-IS"/>
          </a:p>
        </p:txBody>
      </p:sp>
    </p:spTree>
    <p:extLst>
      <p:ext uri="{BB962C8B-B14F-4D97-AF65-F5344CB8AC3E}">
        <p14:creationId xmlns:p14="http://schemas.microsoft.com/office/powerpoint/2010/main" val="427393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DC17979A-DF6F-43B2-85F3-3772E91EDBF5}" type="datetimeFigureOut">
              <a:rPr lang="is-IS" smtClean="0"/>
              <a:pPr/>
              <a:t>21.10.2013</a:t>
            </a:fld>
            <a:endParaRPr lang="is-I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B34B3A9-1325-43AD-B789-5470C8B44AFA}" type="slidenum">
              <a:rPr lang="is-IS" smtClean="0"/>
              <a:pPr/>
              <a:t>‹#›</a:t>
            </a:fld>
            <a:endParaRPr lang="is-IS"/>
          </a:p>
        </p:txBody>
      </p:sp>
    </p:spTree>
    <p:extLst>
      <p:ext uri="{BB962C8B-B14F-4D97-AF65-F5344CB8AC3E}">
        <p14:creationId xmlns:p14="http://schemas.microsoft.com/office/powerpoint/2010/main" val="203617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 hefur vettvangur</a:t>
            </a:r>
            <a:r>
              <a:rPr lang="is-IS" baseline="0" dirty="0" smtClean="0"/>
              <a:t> heimili verið valinn, skúrar, nýbyggingar og þess háttar er ekki talið með hér. Oft vantar upplýsingar um tegund vettvang og er því hér aðeins fjallað um þau tilvik þar sem tegund hefur verið skráð.</a:t>
            </a:r>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5</a:t>
            </a:fld>
            <a:endParaRPr lang="is-I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Í þessari spurningu mátti merkja við fleiri en einn</a:t>
            </a:r>
            <a:r>
              <a:rPr lang="is-IS" baseline="0" dirty="0" smtClean="0"/>
              <a:t> svarmöguleika, því er samtalan </a:t>
            </a:r>
            <a:r>
              <a:rPr lang="is-IS" baseline="0" dirty="0" err="1" smtClean="0"/>
              <a:t>hærri</a:t>
            </a:r>
            <a:r>
              <a:rPr lang="is-IS" baseline="0" dirty="0" smtClean="0"/>
              <a:t> en 100%</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r>
              <a:rPr lang="is-IS" dirty="0" smtClean="0"/>
              <a:t>ATH! Aðeins sex svarendur á bak við þessi svör á Seltjarnarnesi</a:t>
            </a:r>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17</a:t>
            </a:fld>
            <a:endParaRPr lang="is-IS"/>
          </a:p>
        </p:txBody>
      </p:sp>
    </p:spTree>
    <p:extLst>
      <p:ext uri="{BB962C8B-B14F-4D97-AF65-F5344CB8AC3E}">
        <p14:creationId xmlns:p14="http://schemas.microsoft.com/office/powerpoint/2010/main" val="58042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63% íbúa á starfsvæði lögreglustöðvar 5 segjast einhvern tímann á síðasta ári hafa óttast að verða fyrir afbroti</a:t>
            </a:r>
          </a:p>
          <a:p>
            <a:endParaRPr lang="is-IS" dirty="0" smtClean="0"/>
          </a:p>
          <a:p>
            <a:r>
              <a:rPr lang="is-IS" dirty="0" smtClean="0"/>
              <a:t>24 tóku</a:t>
            </a:r>
            <a:r>
              <a:rPr lang="is-IS" baseline="0" dirty="0" smtClean="0"/>
              <a:t> afstöðu til spurningarinnar um áhyggjur.</a:t>
            </a:r>
          </a:p>
          <a:p>
            <a:r>
              <a:rPr lang="is-IS" baseline="0" dirty="0" smtClean="0"/>
              <a:t>10 spurðir um hvaða afbrot þeir höfðu mestar áhyggjur af.</a:t>
            </a:r>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18</a:t>
            </a:fld>
            <a:endParaRPr lang="is-IS"/>
          </a:p>
        </p:txBody>
      </p:sp>
    </p:spTree>
    <p:extLst>
      <p:ext uri="{BB962C8B-B14F-4D97-AF65-F5344CB8AC3E}">
        <p14:creationId xmlns:p14="http://schemas.microsoft.com/office/powerpoint/2010/main" val="240686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82% íbúa á starfsvæði lögreglustöðvar 5 segjast öruggir í </a:t>
            </a:r>
            <a:r>
              <a:rPr lang="is-IS" dirty="0" err="1" smtClean="0"/>
              <a:t>sínu</a:t>
            </a:r>
            <a:r>
              <a:rPr lang="is-IS" dirty="0" smtClean="0"/>
              <a:t> hverfi</a:t>
            </a:r>
          </a:p>
          <a:p>
            <a:r>
              <a:rPr lang="is-IS" dirty="0" smtClean="0"/>
              <a:t>51% öruggir í miðborginni</a:t>
            </a:r>
          </a:p>
          <a:p>
            <a:endParaRPr lang="is-IS" dirty="0" smtClean="0"/>
          </a:p>
          <a:p>
            <a:r>
              <a:rPr lang="is-IS" dirty="0" smtClean="0"/>
              <a:t>25 svöruðu spurningunni um öryggi í hverfi</a:t>
            </a:r>
          </a:p>
          <a:p>
            <a:r>
              <a:rPr lang="is-IS" dirty="0" smtClean="0"/>
              <a:t>19 svöruðu spurningunni um öryggi í miðborg</a:t>
            </a:r>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19</a:t>
            </a:fld>
            <a:endParaRPr lang="is-IS"/>
          </a:p>
        </p:txBody>
      </p:sp>
    </p:spTree>
    <p:extLst>
      <p:ext uri="{BB962C8B-B14F-4D97-AF65-F5344CB8AC3E}">
        <p14:creationId xmlns:p14="http://schemas.microsoft.com/office/powerpoint/2010/main" val="179044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23 svöruðu spurningunum á Seltjarnarnesi</a:t>
            </a:r>
          </a:p>
          <a:p>
            <a:endParaRPr lang="is-IS" dirty="0" smtClean="0"/>
          </a:p>
          <a:p>
            <a:r>
              <a:rPr lang="is-IS" dirty="0" smtClean="0"/>
              <a:t>Aðeins einn svaraði spurningunni</a:t>
            </a:r>
            <a:r>
              <a:rPr lang="is-IS" baseline="0" dirty="0" smtClean="0"/>
              <a:t> um ánægju með þjónustu (vegna samskipta við lögreglu). Hann var ánægður með þjónustuna. Því engin mynd.</a:t>
            </a:r>
          </a:p>
          <a:p>
            <a:r>
              <a:rPr lang="is-IS" baseline="0" dirty="0" smtClean="0"/>
              <a:t>85% á höfuðborgarsvæðinu ánægðir </a:t>
            </a:r>
          </a:p>
          <a:p>
            <a:r>
              <a:rPr lang="is-IS" baseline="0" dirty="0" smtClean="0"/>
              <a:t>87% á </a:t>
            </a:r>
            <a:r>
              <a:rPr lang="is-IS" baseline="0" dirty="0" err="1" smtClean="0"/>
              <a:t>löggæslusvæði</a:t>
            </a:r>
            <a:r>
              <a:rPr lang="is-IS" baseline="0" dirty="0" smtClean="0"/>
              <a:t> 5</a:t>
            </a:r>
          </a:p>
          <a:p>
            <a:endParaRPr lang="is-IS" baseline="0" dirty="0" smtClean="0"/>
          </a:p>
          <a:p>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20</a:t>
            </a:fld>
            <a:endParaRPr lang="is-IS"/>
          </a:p>
        </p:txBody>
      </p:sp>
    </p:spTree>
    <p:extLst>
      <p:ext uri="{BB962C8B-B14F-4D97-AF65-F5344CB8AC3E}">
        <p14:creationId xmlns:p14="http://schemas.microsoft.com/office/powerpoint/2010/main" val="42895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34B3A9-1325-43AD-B789-5470C8B44AFA}" type="slidenum">
              <a:rPr lang="is-IS" smtClean="0"/>
              <a:pPr/>
              <a:t>21</a:t>
            </a:fld>
            <a:endParaRPr lang="is-IS"/>
          </a:p>
        </p:txBody>
      </p:sp>
    </p:spTree>
    <p:extLst>
      <p:ext uri="{BB962C8B-B14F-4D97-AF65-F5344CB8AC3E}">
        <p14:creationId xmlns:p14="http://schemas.microsoft.com/office/powerpoint/2010/main" val="395408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34B3A9-1325-43AD-B789-5470C8B44AFA}" type="slidenum">
              <a:rPr lang="is-IS" smtClean="0"/>
              <a:pPr/>
              <a:t>22</a:t>
            </a:fld>
            <a:endParaRPr lang="is-IS"/>
          </a:p>
        </p:txBody>
      </p:sp>
    </p:spTree>
    <p:extLst>
      <p:ext uri="{BB962C8B-B14F-4D97-AF65-F5344CB8AC3E}">
        <p14:creationId xmlns:p14="http://schemas.microsoft.com/office/powerpoint/2010/main" val="395408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9</a:t>
            </a:fld>
            <a:endParaRPr lang="is-IS"/>
          </a:p>
        </p:txBody>
      </p:sp>
    </p:spTree>
    <p:extLst>
      <p:ext uri="{BB962C8B-B14F-4D97-AF65-F5344CB8AC3E}">
        <p14:creationId xmlns:p14="http://schemas.microsoft.com/office/powerpoint/2010/main" val="292349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34B3A9-1325-43AD-B789-5470C8B44AFA}" type="slidenum">
              <a:rPr lang="is-IS" smtClean="0"/>
              <a:pPr/>
              <a:t>10</a:t>
            </a:fld>
            <a:endParaRPr lang="is-IS"/>
          </a:p>
        </p:txBody>
      </p:sp>
    </p:spTree>
    <p:extLst>
      <p:ext uri="{BB962C8B-B14F-4D97-AF65-F5344CB8AC3E}">
        <p14:creationId xmlns:p14="http://schemas.microsoft.com/office/powerpoint/2010/main" val="395408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34B3A9-1325-43AD-B789-5470C8B44AFA}" type="slidenum">
              <a:rPr lang="is-IS" smtClean="0"/>
              <a:pPr/>
              <a:t>11</a:t>
            </a:fld>
            <a:endParaRPr lang="is-IS"/>
          </a:p>
        </p:txBody>
      </p:sp>
    </p:spTree>
    <p:extLst>
      <p:ext uri="{BB962C8B-B14F-4D97-AF65-F5344CB8AC3E}">
        <p14:creationId xmlns:p14="http://schemas.microsoft.com/office/powerpoint/2010/main" val="395408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34B3A9-1325-43AD-B789-5470C8B44AFA}" type="slidenum">
              <a:rPr lang="is-IS" smtClean="0"/>
              <a:pPr/>
              <a:t>12</a:t>
            </a:fld>
            <a:endParaRPr lang="is-IS"/>
          </a:p>
        </p:txBody>
      </p:sp>
    </p:spTree>
    <p:extLst>
      <p:ext uri="{BB962C8B-B14F-4D97-AF65-F5344CB8AC3E}">
        <p14:creationId xmlns:p14="http://schemas.microsoft.com/office/powerpoint/2010/main" val="395408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a:t>
            </a:r>
            <a:r>
              <a:rPr lang="is-IS" baseline="0" dirty="0" smtClean="0"/>
              <a:t> er annars vegar notast við gögn sem safnað er í þolendakönnunum sem framkvæmdar eru í maí ár hvert. Leitað til 2.000 einstaklinga á höfuðborgarsvæðinu, svarhlutfall í kringum 65%.</a:t>
            </a:r>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13</a:t>
            </a:fld>
            <a:endParaRPr lang="is-I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200" dirty="0" smtClean="0"/>
              <a:t>94% íbúa á starfsvæði lögreglustöðvar 5 eru ánægðir með störf lögreglu</a:t>
            </a: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sz="1200" dirty="0" smtClean="0"/>
              <a:t>23 íbúar á Seltjarnarnesi tóku afstöðu til spurningarinnar</a:t>
            </a:r>
            <a:r>
              <a:rPr lang="is-IS" sz="1200" baseline="0" dirty="0" smtClean="0"/>
              <a:t> og voru allir ánægðir með störf lögreglu.</a:t>
            </a:r>
            <a:endParaRPr lang="is-IS" sz="1200" dirty="0" smtClean="0"/>
          </a:p>
          <a:p>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14</a:t>
            </a:fld>
            <a:endParaRPr lang="is-IS"/>
          </a:p>
        </p:txBody>
      </p:sp>
    </p:spTree>
    <p:extLst>
      <p:ext uri="{BB962C8B-B14F-4D97-AF65-F5344CB8AC3E}">
        <p14:creationId xmlns:p14="http://schemas.microsoft.com/office/powerpoint/2010/main" val="294513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2200" dirty="0" smtClean="0"/>
              <a:t>80% íbúa á starfssvæði lögreglustöðvar 5 telja lögreglu aðgengilega </a:t>
            </a:r>
          </a:p>
          <a:p>
            <a:r>
              <a:rPr lang="is-IS" sz="2200" dirty="0" smtClean="0"/>
              <a:t>        - </a:t>
            </a:r>
            <a:r>
              <a:rPr lang="is-IS" sz="1900" dirty="0" smtClean="0"/>
              <a:t>64% sjá </a:t>
            </a:r>
            <a:r>
              <a:rPr lang="is-IS" sz="1900" dirty="0" err="1" smtClean="0"/>
              <a:t>lögreglubíl</a:t>
            </a:r>
            <a:r>
              <a:rPr lang="is-IS" sz="1900" dirty="0" smtClean="0"/>
              <a:t> í </a:t>
            </a:r>
            <a:r>
              <a:rPr lang="is-IS" sz="1900" dirty="0" err="1" smtClean="0"/>
              <a:t>sínu</a:t>
            </a:r>
            <a:r>
              <a:rPr lang="is-IS" sz="1900" dirty="0" smtClean="0"/>
              <a:t> byggðarlagi/hverfi nokkrum sinnum í mánuði eða oftar</a:t>
            </a:r>
          </a:p>
          <a:p>
            <a:endParaRPr lang="is-IS" sz="1900" dirty="0" smtClean="0"/>
          </a:p>
          <a:p>
            <a:r>
              <a:rPr lang="is-IS" sz="1200" dirty="0" err="1" smtClean="0"/>
              <a:t>Hærra</a:t>
            </a:r>
            <a:r>
              <a:rPr lang="is-IS" sz="1200" dirty="0" smtClean="0"/>
              <a:t> hlutfall sér</a:t>
            </a:r>
            <a:r>
              <a:rPr lang="is-IS" sz="1200" baseline="0" dirty="0" smtClean="0"/>
              <a:t> lögreglu </a:t>
            </a:r>
            <a:r>
              <a:rPr lang="is-IS" sz="1200" dirty="0" smtClean="0"/>
              <a:t>2-3 sinnum í mánuði eða oftar á Seltjarnarnesi en á</a:t>
            </a:r>
            <a:r>
              <a:rPr lang="is-IS" sz="1200" baseline="0" dirty="0" smtClean="0"/>
              <a:t> öðrum svæðum höfuðborgarsvæðisins</a:t>
            </a:r>
            <a:endParaRPr lang="is-IS" sz="1200" dirty="0" smtClean="0"/>
          </a:p>
          <a:p>
            <a:endParaRPr lang="is-IS" dirty="0" smtClean="0"/>
          </a:p>
          <a:p>
            <a:r>
              <a:rPr lang="is-IS" dirty="0" smtClean="0"/>
              <a:t>16 svarendur af Seltjarnarnesi tóku afstöðu</a:t>
            </a:r>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15</a:t>
            </a:fld>
            <a:endParaRPr lang="is-IS"/>
          </a:p>
        </p:txBody>
      </p:sp>
    </p:spTree>
    <p:extLst>
      <p:ext uri="{BB962C8B-B14F-4D97-AF65-F5344CB8AC3E}">
        <p14:creationId xmlns:p14="http://schemas.microsoft.com/office/powerpoint/2010/main" val="105900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Í þessari spurningu mátti merkja við fleiri en einn</a:t>
            </a:r>
            <a:r>
              <a:rPr lang="is-IS" baseline="0" dirty="0" smtClean="0"/>
              <a:t> svarmöguleika, því er samtalan </a:t>
            </a:r>
            <a:r>
              <a:rPr lang="is-IS" baseline="0" dirty="0" err="1" smtClean="0"/>
              <a:t>hærri</a:t>
            </a:r>
            <a:r>
              <a:rPr lang="is-IS" baseline="0" dirty="0" smtClean="0"/>
              <a:t> en 100%</a:t>
            </a:r>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ATH! Einungis sex svarendur á bak við þessi svör </a:t>
            </a:r>
            <a:r>
              <a:rPr lang="is-IS" dirty="0" smtClean="0"/>
              <a:t>á Seltjarnarnesi</a:t>
            </a:r>
            <a:r>
              <a:rPr lang="is-IS" baseline="0" dirty="0" smtClean="0"/>
              <a:t>.</a:t>
            </a:r>
            <a:endParaRPr lang="is-IS" dirty="0"/>
          </a:p>
        </p:txBody>
      </p:sp>
      <p:sp>
        <p:nvSpPr>
          <p:cNvPr id="4" name="Slide Number Placeholder 3"/>
          <p:cNvSpPr>
            <a:spLocks noGrp="1"/>
          </p:cNvSpPr>
          <p:nvPr>
            <p:ph type="sldNum" sz="quarter" idx="10"/>
          </p:nvPr>
        </p:nvSpPr>
        <p:spPr/>
        <p:txBody>
          <a:bodyPr/>
          <a:lstStyle/>
          <a:p>
            <a:fld id="{1B34B3A9-1325-43AD-B789-5470C8B44AFA}" type="slidenum">
              <a:rPr lang="is-IS" smtClean="0"/>
              <a:pPr/>
              <a:t>16</a:t>
            </a:fld>
            <a:endParaRPr lang="is-IS"/>
          </a:p>
        </p:txBody>
      </p:sp>
    </p:spTree>
    <p:extLst>
      <p:ext uri="{BB962C8B-B14F-4D97-AF65-F5344CB8AC3E}">
        <p14:creationId xmlns:p14="http://schemas.microsoft.com/office/powerpoint/2010/main" val="1134609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mynd f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6"/>
          <p:cNvGrpSpPr>
            <a:grpSpLocks/>
          </p:cNvGrpSpPr>
          <p:nvPr/>
        </p:nvGrpSpPr>
        <p:grpSpPr bwMode="auto">
          <a:xfrm>
            <a:off x="0" y="990600"/>
            <a:ext cx="9067800" cy="381000"/>
            <a:chOff x="0" y="768"/>
            <a:chExt cx="5712" cy="240"/>
          </a:xfrm>
        </p:grpSpPr>
        <p:grpSp>
          <p:nvGrpSpPr>
            <p:cNvPr id="5" name="Group 47"/>
            <p:cNvGrpSpPr>
              <a:grpSpLocks/>
            </p:cNvGrpSpPr>
            <p:nvPr/>
          </p:nvGrpSpPr>
          <p:grpSpPr bwMode="auto">
            <a:xfrm>
              <a:off x="0" y="768"/>
              <a:ext cx="3408" cy="240"/>
              <a:chOff x="0" y="3984"/>
              <a:chExt cx="3408" cy="240"/>
            </a:xfrm>
          </p:grpSpPr>
          <p:grpSp>
            <p:nvGrpSpPr>
              <p:cNvPr id="150" name="Group 48"/>
              <p:cNvGrpSpPr>
                <a:grpSpLocks/>
              </p:cNvGrpSpPr>
              <p:nvPr/>
            </p:nvGrpSpPr>
            <p:grpSpPr bwMode="auto">
              <a:xfrm>
                <a:off x="0" y="4176"/>
                <a:ext cx="3408" cy="48"/>
                <a:chOff x="48" y="4080"/>
                <a:chExt cx="3408" cy="48"/>
              </a:xfrm>
            </p:grpSpPr>
            <p:sp>
              <p:nvSpPr>
                <p:cNvPr id="225" name="Oval 49"/>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6" name="Oval 50"/>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7" name="Oval 51"/>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8" name="Oval 52"/>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9" name="Oval 53"/>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0" name="Oval 54"/>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1" name="Oval 55"/>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2" name="Oval 56"/>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3" name="Oval 57"/>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4" name="Oval 58"/>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5" name="Oval 59"/>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6" name="Oval 60"/>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7" name="Oval 61"/>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8" name="Oval 62"/>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9" name="Oval 63"/>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0" name="Oval 64"/>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1" name="Oval 65"/>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2" name="Oval 66"/>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3" name="Oval 67"/>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4" name="Oval 68"/>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5" name="Oval 69"/>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6" name="Oval 70"/>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7" name="Oval 71"/>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8" name="Oval 72"/>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9" name="Oval 73"/>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0" name="Oval 74"/>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1" name="Oval 75"/>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2" name="Oval 76"/>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3" name="Oval 77"/>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4" name="Oval 78"/>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5" name="Oval 79"/>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6" name="Oval 80"/>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7" name="Oval 81"/>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8" name="Oval 82"/>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9" name="Oval 83"/>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0" name="Oval 84"/>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151" name="Group 85"/>
              <p:cNvGrpSpPr>
                <a:grpSpLocks/>
              </p:cNvGrpSpPr>
              <p:nvPr/>
            </p:nvGrpSpPr>
            <p:grpSpPr bwMode="auto">
              <a:xfrm>
                <a:off x="0" y="4080"/>
                <a:ext cx="3408" cy="48"/>
                <a:chOff x="48" y="4080"/>
                <a:chExt cx="3408" cy="48"/>
              </a:xfrm>
            </p:grpSpPr>
            <p:sp>
              <p:nvSpPr>
                <p:cNvPr id="189" name="Oval 86"/>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0" name="Oval 87"/>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1" name="Oval 88"/>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2" name="Oval 89"/>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3" name="Oval 90"/>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4" name="Oval 91"/>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5" name="Oval 92"/>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6" name="Oval 93"/>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7" name="Oval 94"/>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8" name="Oval 95"/>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9" name="Oval 96"/>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0" name="Oval 97"/>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1" name="Oval 98"/>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2" name="Oval 99"/>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3" name="Oval 100"/>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4" name="Oval 101"/>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5" name="Oval 102"/>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6" name="Oval 103"/>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7" name="Oval 104"/>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8" name="Oval 105"/>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9" name="Oval 106"/>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0" name="Oval 107"/>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1" name="Oval 108"/>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2" name="Oval 109"/>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3" name="Oval 110"/>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4" name="Oval 111"/>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5" name="Oval 112"/>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6" name="Oval 113"/>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7" name="Oval 114"/>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8" name="Oval 115"/>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9" name="Oval 116"/>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0" name="Oval 117"/>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1" name="Oval 118"/>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2" name="Oval 119"/>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3" name="Oval 120"/>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4" name="Oval 121"/>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152" name="Group 122"/>
              <p:cNvGrpSpPr>
                <a:grpSpLocks/>
              </p:cNvGrpSpPr>
              <p:nvPr/>
            </p:nvGrpSpPr>
            <p:grpSpPr bwMode="auto">
              <a:xfrm>
                <a:off x="0" y="3984"/>
                <a:ext cx="3408" cy="48"/>
                <a:chOff x="48" y="4080"/>
                <a:chExt cx="3408" cy="48"/>
              </a:xfrm>
            </p:grpSpPr>
            <p:sp>
              <p:nvSpPr>
                <p:cNvPr id="153" name="Oval 123"/>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54" name="Oval 124"/>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55" name="Oval 125"/>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56" name="Oval 126"/>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57" name="Oval 127"/>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58" name="Oval 128"/>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59" name="Oval 129"/>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0" name="Oval 130"/>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1" name="Oval 131"/>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2" name="Oval 132"/>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3" name="Oval 133"/>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4" name="Oval 134"/>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5" name="Oval 135"/>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6" name="Oval 136"/>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7" name="Oval 137"/>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8" name="Oval 138"/>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9" name="Oval 139"/>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0" name="Oval 140"/>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1" name="Oval 141"/>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2" name="Oval 142"/>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3" name="Oval 143"/>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4" name="Oval 144"/>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5" name="Oval 145"/>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6" name="Oval 146"/>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7" name="Oval 147"/>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8" name="Oval 148"/>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9" name="Oval 149"/>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0" name="Oval 150"/>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1" name="Oval 151"/>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2" name="Oval 152"/>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3" name="Oval 153"/>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4" name="Oval 154"/>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5" name="Oval 155"/>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6" name="Oval 156"/>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7" name="Oval 157"/>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8" name="Oval 158"/>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sp>
          <p:nvSpPr>
            <p:cNvPr id="6" name="Oval 159"/>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 name="Oval 160"/>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 name="Oval 161"/>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 name="Oval 162"/>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 name="Oval 163"/>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 name="Oval 164"/>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 name="Oval 165"/>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 name="Oval 166"/>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 name="Oval 167"/>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5" name="Oval 168"/>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6" name="Oval 169"/>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7" name="Oval 170"/>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8" name="Oval 171"/>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9" name="Oval 172"/>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0" name="Oval 173"/>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1" name="Oval 174"/>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2" name="Oval 175"/>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3" name="Oval 176"/>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4" name="Oval 177"/>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5" name="Oval 178"/>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 name="Oval 179"/>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 name="Oval 180"/>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 name="Oval 181"/>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 name="Oval 182"/>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 name="Oval 183"/>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 name="Oval 184"/>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 name="Oval 185"/>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 name="Oval 186"/>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 name="Oval 187"/>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 name="Oval 188"/>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 name="Oval 189"/>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 name="Oval 190"/>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 name="Oval 191"/>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 name="Oval 192"/>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 name="Oval 193"/>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 name="Oval 194"/>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 name="Oval 195"/>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 name="Oval 196"/>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 name="Oval 197"/>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 name="Oval 198"/>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 name="Oval 199"/>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 name="Oval 200"/>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 name="Oval 201"/>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 name="Oval 202"/>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 name="Oval 203"/>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 name="Oval 204"/>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 name="Oval 205"/>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 name="Oval 206"/>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 name="Oval 207"/>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 name="Oval 208"/>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 name="Oval 209"/>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 name="Oval 210"/>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 name="Oval 211"/>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 name="Oval 212"/>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 name="Oval 213"/>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 name="Oval 214"/>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 name="Oval 215"/>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 name="Oval 216"/>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 name="Oval 217"/>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 name="Oval 218"/>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6" name="Oval 219"/>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 name="Oval 220"/>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 name="Oval 221"/>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 name="Oval 222"/>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 name="Oval 223"/>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 name="Oval 224"/>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 name="Oval 225"/>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 name="Oval 226"/>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 name="Oval 227"/>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 name="Oval 228"/>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 name="Oval 229"/>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 name="Oval 230"/>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 name="Oval 231"/>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 name="Oval 232"/>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 name="Oval 233"/>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 name="Oval 234"/>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 name="Oval 235"/>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 name="Oval 236"/>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 name="Oval 237"/>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 name="Oval 238"/>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 name="Oval 239"/>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 name="Oval 240"/>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 name="Oval 241"/>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 name="Oval 242"/>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 name="Oval 243"/>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 name="Oval 244"/>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2" name="Oval 245"/>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 name="Oval 246"/>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 name="Oval 247"/>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 name="Oval 248"/>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 name="Oval 249"/>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 name="Oval 250"/>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 name="Oval 251"/>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 name="Oval 252"/>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 name="Oval 253"/>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 name="Oval 254"/>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 name="Oval 255"/>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 name="Oval 256"/>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 name="Oval 257"/>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 name="Oval 258"/>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 name="Oval 259"/>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 name="Oval 260"/>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 name="Oval 261"/>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 name="Oval 262"/>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 name="Oval 263"/>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 name="Oval 264"/>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 name="Oval 265"/>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 name="Oval 266"/>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 name="Oval 267"/>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 name="Oval 268"/>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 name="Oval 269"/>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 name="Oval 270"/>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 name="Oval 271"/>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 name="Oval 272"/>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 name="Oval 273"/>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 name="Oval 274"/>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 name="Oval 275"/>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 name="Oval 276"/>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 name="Oval 277"/>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 name="Oval 278"/>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 name="Oval 279"/>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 name="Oval 280"/>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 name="Oval 281"/>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9" name="Oval 282"/>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0" name="Oval 283"/>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1" name="Oval 284"/>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2" name="Oval 285"/>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3" name="Oval 286"/>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4" name="Oval 287"/>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5" name="Oval 288"/>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6" name="Oval 289"/>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7" name="Oval 290"/>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8" name="Oval 291"/>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39" name="Oval 292"/>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0" name="Oval 293"/>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1" name="Oval 294"/>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2" name="Oval 295"/>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3" name="Oval 296"/>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4" name="Oval 297"/>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5" name="Oval 298"/>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6" name="Oval 299"/>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7" name="Oval 300"/>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8" name="Oval 301"/>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49" name="Oval 302"/>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261" name="Group 303"/>
          <p:cNvGrpSpPr>
            <a:grpSpLocks/>
          </p:cNvGrpSpPr>
          <p:nvPr/>
        </p:nvGrpSpPr>
        <p:grpSpPr bwMode="auto">
          <a:xfrm>
            <a:off x="0" y="1447800"/>
            <a:ext cx="9067800" cy="381000"/>
            <a:chOff x="0" y="768"/>
            <a:chExt cx="5712" cy="240"/>
          </a:xfrm>
        </p:grpSpPr>
        <p:grpSp>
          <p:nvGrpSpPr>
            <p:cNvPr id="262" name="Group 304"/>
            <p:cNvGrpSpPr>
              <a:grpSpLocks/>
            </p:cNvGrpSpPr>
            <p:nvPr/>
          </p:nvGrpSpPr>
          <p:grpSpPr bwMode="auto">
            <a:xfrm>
              <a:off x="0" y="768"/>
              <a:ext cx="3408" cy="240"/>
              <a:chOff x="0" y="3984"/>
              <a:chExt cx="3408" cy="240"/>
            </a:xfrm>
          </p:grpSpPr>
          <p:grpSp>
            <p:nvGrpSpPr>
              <p:cNvPr id="407" name="Group 305"/>
              <p:cNvGrpSpPr>
                <a:grpSpLocks/>
              </p:cNvGrpSpPr>
              <p:nvPr/>
            </p:nvGrpSpPr>
            <p:grpSpPr bwMode="auto">
              <a:xfrm>
                <a:off x="0" y="4176"/>
                <a:ext cx="3408" cy="48"/>
                <a:chOff x="48" y="4080"/>
                <a:chExt cx="3408" cy="48"/>
              </a:xfrm>
            </p:grpSpPr>
            <p:sp>
              <p:nvSpPr>
                <p:cNvPr id="482" name="Oval 306"/>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3" name="Oval 307"/>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4" name="Oval 308"/>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5" name="Oval 309"/>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6" name="Oval 310"/>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7" name="Oval 311"/>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8" name="Oval 312"/>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9" name="Oval 313"/>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0" name="Oval 314"/>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1" name="Oval 315"/>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2" name="Oval 316"/>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3" name="Oval 317"/>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4" name="Oval 318"/>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5" name="Oval 319"/>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6" name="Oval 320"/>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7" name="Oval 321"/>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8" name="Oval 322"/>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99" name="Oval 323"/>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0" name="Oval 324"/>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1" name="Oval 325"/>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2" name="Oval 326"/>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3" name="Oval 327"/>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4" name="Oval 328"/>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5" name="Oval 329"/>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6" name="Oval 330"/>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7" name="Oval 331"/>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8" name="Oval 332"/>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09" name="Oval 333"/>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0" name="Oval 334"/>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1" name="Oval 335"/>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2" name="Oval 336"/>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3" name="Oval 337"/>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4" name="Oval 338"/>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5" name="Oval 339"/>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6" name="Oval 340"/>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17" name="Oval 341"/>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408" name="Group 342"/>
              <p:cNvGrpSpPr>
                <a:grpSpLocks/>
              </p:cNvGrpSpPr>
              <p:nvPr/>
            </p:nvGrpSpPr>
            <p:grpSpPr bwMode="auto">
              <a:xfrm>
                <a:off x="0" y="4080"/>
                <a:ext cx="3408" cy="48"/>
                <a:chOff x="48" y="4080"/>
                <a:chExt cx="3408" cy="48"/>
              </a:xfrm>
            </p:grpSpPr>
            <p:sp>
              <p:nvSpPr>
                <p:cNvPr id="446" name="Oval 343"/>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7" name="Oval 344"/>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8" name="Oval 345"/>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9" name="Oval 346"/>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0" name="Oval 347"/>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1" name="Oval 348"/>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2" name="Oval 349"/>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3" name="Oval 350"/>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4" name="Oval 351"/>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5" name="Oval 352"/>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6" name="Oval 353"/>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7" name="Oval 354"/>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8" name="Oval 355"/>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59" name="Oval 356"/>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0" name="Oval 357"/>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1" name="Oval 358"/>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2" name="Oval 359"/>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3" name="Oval 360"/>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4" name="Oval 361"/>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5" name="Oval 362"/>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6" name="Oval 363"/>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7" name="Oval 364"/>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8" name="Oval 365"/>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69" name="Oval 366"/>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0" name="Oval 367"/>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1" name="Oval 368"/>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2" name="Oval 369"/>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3" name="Oval 370"/>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4" name="Oval 371"/>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5" name="Oval 372"/>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6" name="Oval 373"/>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7" name="Oval 374"/>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8" name="Oval 375"/>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79" name="Oval 376"/>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0" name="Oval 377"/>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81" name="Oval 378"/>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409" name="Group 379"/>
              <p:cNvGrpSpPr>
                <a:grpSpLocks/>
              </p:cNvGrpSpPr>
              <p:nvPr/>
            </p:nvGrpSpPr>
            <p:grpSpPr bwMode="auto">
              <a:xfrm>
                <a:off x="0" y="3984"/>
                <a:ext cx="3408" cy="48"/>
                <a:chOff x="48" y="4080"/>
                <a:chExt cx="3408" cy="48"/>
              </a:xfrm>
            </p:grpSpPr>
            <p:sp>
              <p:nvSpPr>
                <p:cNvPr id="410" name="Oval 380"/>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1" name="Oval 381"/>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2" name="Oval 382"/>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3" name="Oval 383"/>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4" name="Oval 384"/>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5" name="Oval 385"/>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6" name="Oval 386"/>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7" name="Oval 387"/>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8" name="Oval 388"/>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19" name="Oval 389"/>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0" name="Oval 390"/>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1" name="Oval 391"/>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2" name="Oval 392"/>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3" name="Oval 393"/>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4" name="Oval 394"/>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5" name="Oval 395"/>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6" name="Oval 396"/>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7" name="Oval 397"/>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8" name="Oval 398"/>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29" name="Oval 399"/>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0" name="Oval 400"/>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1" name="Oval 401"/>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2" name="Oval 402"/>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3" name="Oval 403"/>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4" name="Oval 404"/>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5" name="Oval 405"/>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6" name="Oval 406"/>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7" name="Oval 407"/>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8" name="Oval 408"/>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39" name="Oval 409"/>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0" name="Oval 410"/>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1" name="Oval 411"/>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2" name="Oval 412"/>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3" name="Oval 413"/>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4" name="Oval 414"/>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45" name="Oval 415"/>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sp>
          <p:nvSpPr>
            <p:cNvPr id="263" name="Oval 416"/>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4" name="Oval 417"/>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5" name="Oval 418"/>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6" name="Oval 419"/>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7" name="Oval 420"/>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8" name="Oval 421"/>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69" name="Oval 422"/>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0" name="Oval 423"/>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1" name="Oval 424"/>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2" name="Oval 425"/>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3" name="Oval 426"/>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4" name="Oval 427"/>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5" name="Oval 428"/>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6" name="Oval 429"/>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7" name="Oval 430"/>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8" name="Oval 431"/>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79" name="Oval 432"/>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0" name="Oval 433"/>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1" name="Oval 434"/>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2" name="Oval 435"/>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3" name="Oval 436"/>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4" name="Oval 437"/>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5" name="Oval 438"/>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6" name="Oval 439"/>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7" name="Oval 440"/>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8" name="Oval 441"/>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89" name="Oval 442"/>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0" name="Oval 443"/>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1" name="Oval 444"/>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2" name="Oval 445"/>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3" name="Oval 446"/>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4" name="Oval 447"/>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5" name="Oval 448"/>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6" name="Oval 449"/>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7" name="Oval 450"/>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8" name="Oval 451"/>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299" name="Oval 452"/>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0" name="Oval 453"/>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1" name="Oval 454"/>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2" name="Oval 455"/>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3" name="Oval 456"/>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4" name="Oval 457"/>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5" name="Oval 458"/>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6" name="Oval 459"/>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7" name="Oval 460"/>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8" name="Oval 461"/>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09" name="Oval 462"/>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0" name="Oval 463"/>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1" name="Oval 464"/>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2" name="Oval 465"/>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3" name="Oval 466"/>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4" name="Oval 467"/>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5" name="Oval 468"/>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6" name="Oval 469"/>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7" name="Oval 470"/>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8" name="Oval 471"/>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19" name="Oval 472"/>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0" name="Oval 473"/>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1" name="Oval 474"/>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2" name="Oval 475"/>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3" name="Oval 476"/>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4" name="Oval 477"/>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5" name="Oval 478"/>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6" name="Oval 479"/>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7" name="Oval 480"/>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8" name="Oval 481"/>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29" name="Oval 482"/>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0" name="Oval 483"/>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1" name="Oval 484"/>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2" name="Oval 485"/>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3" name="Oval 486"/>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4" name="Oval 487"/>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5" name="Oval 488"/>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6" name="Oval 489"/>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7" name="Oval 490"/>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8" name="Oval 491"/>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39" name="Oval 492"/>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0" name="Oval 493"/>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1" name="Oval 494"/>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2" name="Oval 495"/>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3" name="Oval 496"/>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4" name="Oval 497"/>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5" name="Oval 498"/>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6" name="Oval 499"/>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7" name="Oval 500"/>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8" name="Oval 501"/>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49" name="Oval 502"/>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0" name="Oval 503"/>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1" name="Oval 504"/>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2" name="Oval 505"/>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3" name="Oval 506"/>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4" name="Oval 507"/>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5" name="Oval 508"/>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6" name="Oval 509"/>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7" name="Oval 510"/>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8" name="Oval 511"/>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59" name="Oval 512"/>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0" name="Oval 513"/>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1" name="Oval 514"/>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2" name="Oval 515"/>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3" name="Oval 516"/>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4" name="Oval 517"/>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5" name="Oval 518"/>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6" name="Oval 519"/>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7" name="Oval 520"/>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8" name="Oval 521"/>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69" name="Oval 522"/>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0" name="Oval 523"/>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1" name="Oval 524"/>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2" name="Oval 525"/>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3" name="Oval 526"/>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4" name="Oval 527"/>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5" name="Oval 528"/>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6" name="Oval 529"/>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7" name="Oval 530"/>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8" name="Oval 531"/>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79" name="Oval 532"/>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0" name="Oval 533"/>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1" name="Oval 534"/>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2" name="Oval 535"/>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3" name="Oval 536"/>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4" name="Oval 537"/>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5" name="Oval 538"/>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6" name="Oval 539"/>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7" name="Oval 540"/>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8" name="Oval 541"/>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89" name="Oval 542"/>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0" name="Oval 543"/>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1" name="Oval 544"/>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2" name="Oval 545"/>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3" name="Oval 546"/>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4" name="Oval 547"/>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5" name="Oval 548"/>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6" name="Oval 549"/>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7" name="Oval 550"/>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8" name="Oval 551"/>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399" name="Oval 552"/>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0" name="Oval 553"/>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1" name="Oval 554"/>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2" name="Oval 555"/>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3" name="Oval 556"/>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4" name="Oval 557"/>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5" name="Oval 558"/>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406" name="Oval 559"/>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518" name="Group 560"/>
          <p:cNvGrpSpPr>
            <a:grpSpLocks/>
          </p:cNvGrpSpPr>
          <p:nvPr/>
        </p:nvGrpSpPr>
        <p:grpSpPr bwMode="auto">
          <a:xfrm>
            <a:off x="0" y="533400"/>
            <a:ext cx="9067800" cy="381000"/>
            <a:chOff x="0" y="768"/>
            <a:chExt cx="5712" cy="240"/>
          </a:xfrm>
        </p:grpSpPr>
        <p:grpSp>
          <p:nvGrpSpPr>
            <p:cNvPr id="519" name="Group 561"/>
            <p:cNvGrpSpPr>
              <a:grpSpLocks/>
            </p:cNvGrpSpPr>
            <p:nvPr/>
          </p:nvGrpSpPr>
          <p:grpSpPr bwMode="auto">
            <a:xfrm>
              <a:off x="0" y="768"/>
              <a:ext cx="3408" cy="240"/>
              <a:chOff x="0" y="3984"/>
              <a:chExt cx="3408" cy="240"/>
            </a:xfrm>
          </p:grpSpPr>
          <p:grpSp>
            <p:nvGrpSpPr>
              <p:cNvPr id="664" name="Group 562"/>
              <p:cNvGrpSpPr>
                <a:grpSpLocks/>
              </p:cNvGrpSpPr>
              <p:nvPr/>
            </p:nvGrpSpPr>
            <p:grpSpPr bwMode="auto">
              <a:xfrm>
                <a:off x="0" y="4176"/>
                <a:ext cx="3408" cy="48"/>
                <a:chOff x="48" y="4080"/>
                <a:chExt cx="3408" cy="48"/>
              </a:xfrm>
            </p:grpSpPr>
            <p:sp>
              <p:nvSpPr>
                <p:cNvPr id="739" name="Oval 563"/>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0" name="Oval 564"/>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1" name="Oval 565"/>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2" name="Oval 566"/>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3" name="Oval 567"/>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4" name="Oval 568"/>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5" name="Oval 569"/>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6" name="Oval 570"/>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7" name="Oval 571"/>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8" name="Oval 572"/>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49" name="Oval 573"/>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0" name="Oval 574"/>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1" name="Oval 575"/>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2" name="Oval 576"/>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3" name="Oval 577"/>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4" name="Oval 578"/>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5" name="Oval 579"/>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6" name="Oval 580"/>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7" name="Oval 581"/>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8" name="Oval 582"/>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59" name="Oval 583"/>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0" name="Oval 584"/>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1" name="Oval 585"/>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2" name="Oval 586"/>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3" name="Oval 587"/>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4" name="Oval 588"/>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5" name="Oval 589"/>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6" name="Oval 590"/>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7" name="Oval 591"/>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8" name="Oval 592"/>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69" name="Oval 593"/>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0" name="Oval 594"/>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1" name="Oval 595"/>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2" name="Oval 596"/>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3" name="Oval 597"/>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4" name="Oval 598"/>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665" name="Group 599"/>
              <p:cNvGrpSpPr>
                <a:grpSpLocks/>
              </p:cNvGrpSpPr>
              <p:nvPr/>
            </p:nvGrpSpPr>
            <p:grpSpPr bwMode="auto">
              <a:xfrm>
                <a:off x="0" y="4080"/>
                <a:ext cx="3408" cy="48"/>
                <a:chOff x="48" y="4080"/>
                <a:chExt cx="3408" cy="48"/>
              </a:xfrm>
            </p:grpSpPr>
            <p:sp>
              <p:nvSpPr>
                <p:cNvPr id="703" name="Oval 600"/>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4" name="Oval 601"/>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5" name="Oval 602"/>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6" name="Oval 603"/>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7" name="Oval 604"/>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8" name="Oval 605"/>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9" name="Oval 606"/>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0" name="Oval 607"/>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1" name="Oval 608"/>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2" name="Oval 609"/>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3" name="Oval 610"/>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4" name="Oval 611"/>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5" name="Oval 612"/>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6" name="Oval 613"/>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7" name="Oval 614"/>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8" name="Oval 615"/>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19" name="Oval 616"/>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0" name="Oval 617"/>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1" name="Oval 618"/>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2" name="Oval 619"/>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3" name="Oval 620"/>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4" name="Oval 621"/>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5" name="Oval 622"/>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6" name="Oval 623"/>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7" name="Oval 624"/>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8" name="Oval 625"/>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29" name="Oval 626"/>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0" name="Oval 627"/>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1" name="Oval 628"/>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2" name="Oval 629"/>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3" name="Oval 630"/>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4" name="Oval 631"/>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5" name="Oval 632"/>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6" name="Oval 633"/>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7" name="Oval 634"/>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38" name="Oval 635"/>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666" name="Group 636"/>
              <p:cNvGrpSpPr>
                <a:grpSpLocks/>
              </p:cNvGrpSpPr>
              <p:nvPr/>
            </p:nvGrpSpPr>
            <p:grpSpPr bwMode="auto">
              <a:xfrm>
                <a:off x="0" y="3984"/>
                <a:ext cx="3408" cy="48"/>
                <a:chOff x="48" y="4080"/>
                <a:chExt cx="3408" cy="48"/>
              </a:xfrm>
            </p:grpSpPr>
            <p:sp>
              <p:nvSpPr>
                <p:cNvPr id="667" name="Oval 637"/>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68" name="Oval 638"/>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69" name="Oval 639"/>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0" name="Oval 640"/>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1" name="Oval 641"/>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2" name="Oval 642"/>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3" name="Oval 643"/>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4" name="Oval 644"/>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5" name="Oval 645"/>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6" name="Oval 646"/>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7" name="Oval 647"/>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8" name="Oval 648"/>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79" name="Oval 649"/>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0" name="Oval 650"/>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1" name="Oval 651"/>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2" name="Oval 652"/>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3" name="Oval 653"/>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4" name="Oval 654"/>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5" name="Oval 655"/>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6" name="Oval 656"/>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7" name="Oval 657"/>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8" name="Oval 658"/>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89" name="Oval 659"/>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0" name="Oval 660"/>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1" name="Oval 661"/>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2" name="Oval 662"/>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3" name="Oval 663"/>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4" name="Oval 664"/>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5" name="Oval 665"/>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6" name="Oval 666"/>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7" name="Oval 667"/>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8" name="Oval 668"/>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99" name="Oval 669"/>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0" name="Oval 670"/>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1" name="Oval 671"/>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02" name="Oval 672"/>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sp>
          <p:nvSpPr>
            <p:cNvPr id="520" name="Oval 673"/>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1" name="Oval 674"/>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2" name="Oval 675"/>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3" name="Oval 676"/>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4" name="Oval 677"/>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5" name="Oval 678"/>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6" name="Oval 679"/>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7" name="Oval 680"/>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8" name="Oval 681"/>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29" name="Oval 682"/>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0" name="Oval 683"/>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1" name="Oval 684"/>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2" name="Oval 685"/>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3" name="Oval 686"/>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4" name="Oval 687"/>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5" name="Oval 688"/>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6" name="Oval 689"/>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7" name="Oval 690"/>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8" name="Oval 691"/>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39" name="Oval 692"/>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0" name="Oval 693"/>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1" name="Oval 694"/>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2" name="Oval 695"/>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3" name="Oval 696"/>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4" name="Oval 697"/>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5" name="Oval 698"/>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6" name="Oval 699"/>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7" name="Oval 700"/>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8" name="Oval 701"/>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49" name="Oval 702"/>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0" name="Oval 703"/>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1" name="Oval 704"/>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2" name="Oval 705"/>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3" name="Oval 706"/>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4" name="Oval 707"/>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5" name="Oval 708"/>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6" name="Oval 709"/>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7" name="Oval 710"/>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8" name="Oval 711"/>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59" name="Oval 712"/>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0" name="Oval 713"/>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1" name="Oval 714"/>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2" name="Oval 715"/>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3" name="Oval 716"/>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4" name="Oval 717"/>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5" name="Oval 718"/>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6" name="Oval 719"/>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7" name="Oval 720"/>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8" name="Oval 721"/>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69" name="Oval 722"/>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0" name="Oval 723"/>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1" name="Oval 724"/>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2" name="Oval 725"/>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3" name="Oval 726"/>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4" name="Oval 727"/>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5" name="Oval 728"/>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6" name="Oval 729"/>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7" name="Oval 730"/>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8" name="Oval 731"/>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79" name="Oval 732"/>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0" name="Oval 733"/>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1" name="Oval 734"/>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2" name="Oval 735"/>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3" name="Oval 736"/>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4" name="Oval 737"/>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5" name="Oval 738"/>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6" name="Oval 739"/>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7" name="Oval 740"/>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8" name="Oval 741"/>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89" name="Oval 742"/>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0" name="Oval 743"/>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1" name="Oval 744"/>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2" name="Oval 745"/>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3" name="Oval 746"/>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4" name="Oval 747"/>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5" name="Oval 748"/>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6" name="Oval 749"/>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7" name="Oval 750"/>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8" name="Oval 751"/>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599" name="Oval 752"/>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0" name="Oval 753"/>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1" name="Oval 754"/>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2" name="Oval 755"/>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3" name="Oval 756"/>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4" name="Oval 757"/>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5" name="Oval 758"/>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6" name="Oval 759"/>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7" name="Oval 760"/>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8" name="Oval 761"/>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09" name="Oval 762"/>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0" name="Oval 763"/>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1" name="Oval 764"/>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2" name="Oval 765"/>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3" name="Oval 766"/>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4" name="Oval 767"/>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5" name="Oval 768"/>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6" name="Oval 769"/>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7" name="Oval 770"/>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8" name="Oval 771"/>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19" name="Oval 772"/>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0" name="Oval 773"/>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1" name="Oval 774"/>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2" name="Oval 775"/>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3" name="Oval 776"/>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4" name="Oval 777"/>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5" name="Oval 778"/>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6" name="Oval 779"/>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7" name="Oval 780"/>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8" name="Oval 781"/>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29" name="Oval 782"/>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0" name="Oval 783"/>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1" name="Oval 784"/>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2" name="Oval 785"/>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3" name="Oval 786"/>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4" name="Oval 787"/>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5" name="Oval 788"/>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6" name="Oval 789"/>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7" name="Oval 790"/>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8" name="Oval 791"/>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39" name="Oval 792"/>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0" name="Oval 793"/>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1" name="Oval 794"/>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2" name="Oval 795"/>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3" name="Oval 796"/>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4" name="Oval 797"/>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5" name="Oval 798"/>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6" name="Oval 799"/>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7" name="Oval 800"/>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8" name="Oval 801"/>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49" name="Oval 802"/>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0" name="Oval 803"/>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1" name="Oval 804"/>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2" name="Oval 805"/>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3" name="Oval 806"/>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4" name="Oval 807"/>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5" name="Oval 808"/>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6" name="Oval 809"/>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7" name="Oval 810"/>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8" name="Oval 811"/>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59" name="Oval 812"/>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60" name="Oval 813"/>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61" name="Oval 814"/>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62" name="Oval 815"/>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663" name="Oval 816"/>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775" name="Group 817"/>
          <p:cNvGrpSpPr>
            <a:grpSpLocks/>
          </p:cNvGrpSpPr>
          <p:nvPr/>
        </p:nvGrpSpPr>
        <p:grpSpPr bwMode="auto">
          <a:xfrm>
            <a:off x="0" y="76200"/>
            <a:ext cx="9067800" cy="381000"/>
            <a:chOff x="0" y="768"/>
            <a:chExt cx="5712" cy="240"/>
          </a:xfrm>
        </p:grpSpPr>
        <p:grpSp>
          <p:nvGrpSpPr>
            <p:cNvPr id="776" name="Group 818"/>
            <p:cNvGrpSpPr>
              <a:grpSpLocks/>
            </p:cNvGrpSpPr>
            <p:nvPr/>
          </p:nvGrpSpPr>
          <p:grpSpPr bwMode="auto">
            <a:xfrm>
              <a:off x="0" y="768"/>
              <a:ext cx="3408" cy="240"/>
              <a:chOff x="0" y="3984"/>
              <a:chExt cx="3408" cy="240"/>
            </a:xfrm>
          </p:grpSpPr>
          <p:grpSp>
            <p:nvGrpSpPr>
              <p:cNvPr id="921" name="Group 819"/>
              <p:cNvGrpSpPr>
                <a:grpSpLocks/>
              </p:cNvGrpSpPr>
              <p:nvPr/>
            </p:nvGrpSpPr>
            <p:grpSpPr bwMode="auto">
              <a:xfrm>
                <a:off x="0" y="4176"/>
                <a:ext cx="3408" cy="48"/>
                <a:chOff x="48" y="4080"/>
                <a:chExt cx="3408" cy="48"/>
              </a:xfrm>
            </p:grpSpPr>
            <p:sp>
              <p:nvSpPr>
                <p:cNvPr id="996" name="Oval 820"/>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7" name="Oval 821"/>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8" name="Oval 822"/>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9" name="Oval 823"/>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0" name="Oval 824"/>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1" name="Oval 825"/>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2" name="Oval 826"/>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3" name="Oval 827"/>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4" name="Oval 828"/>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5" name="Oval 829"/>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6" name="Oval 830"/>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7" name="Oval 831"/>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8" name="Oval 832"/>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09" name="Oval 833"/>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0" name="Oval 834"/>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1" name="Oval 835"/>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2" name="Oval 836"/>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3" name="Oval 837"/>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4" name="Oval 838"/>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5" name="Oval 839"/>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6" name="Oval 840"/>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7" name="Oval 841"/>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8" name="Oval 842"/>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19" name="Oval 843"/>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0" name="Oval 844"/>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1" name="Oval 845"/>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2" name="Oval 846"/>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3" name="Oval 847"/>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4" name="Oval 848"/>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5" name="Oval 849"/>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6" name="Oval 850"/>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7" name="Oval 851"/>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8" name="Oval 852"/>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29" name="Oval 853"/>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0" name="Oval 854"/>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1" name="Oval 855"/>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922" name="Group 856"/>
              <p:cNvGrpSpPr>
                <a:grpSpLocks/>
              </p:cNvGrpSpPr>
              <p:nvPr/>
            </p:nvGrpSpPr>
            <p:grpSpPr bwMode="auto">
              <a:xfrm>
                <a:off x="0" y="4080"/>
                <a:ext cx="3408" cy="48"/>
                <a:chOff x="48" y="4080"/>
                <a:chExt cx="3408" cy="48"/>
              </a:xfrm>
            </p:grpSpPr>
            <p:sp>
              <p:nvSpPr>
                <p:cNvPr id="960" name="Oval 857"/>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1" name="Oval 858"/>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2" name="Oval 859"/>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3" name="Oval 860"/>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4" name="Oval 861"/>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5" name="Oval 862"/>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6" name="Oval 863"/>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7" name="Oval 864"/>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8" name="Oval 865"/>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69" name="Oval 866"/>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0" name="Oval 867"/>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1" name="Oval 868"/>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2" name="Oval 869"/>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3" name="Oval 870"/>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4" name="Oval 871"/>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5" name="Oval 872"/>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6" name="Oval 873"/>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7" name="Oval 874"/>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8" name="Oval 875"/>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79" name="Oval 876"/>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0" name="Oval 877"/>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1" name="Oval 878"/>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2" name="Oval 879"/>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3" name="Oval 880"/>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4" name="Oval 881"/>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5" name="Oval 882"/>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6" name="Oval 883"/>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7" name="Oval 884"/>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8" name="Oval 885"/>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89" name="Oval 886"/>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0" name="Oval 887"/>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1" name="Oval 888"/>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2" name="Oval 889"/>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3" name="Oval 890"/>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4" name="Oval 891"/>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95" name="Oval 892"/>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923" name="Group 893"/>
              <p:cNvGrpSpPr>
                <a:grpSpLocks/>
              </p:cNvGrpSpPr>
              <p:nvPr/>
            </p:nvGrpSpPr>
            <p:grpSpPr bwMode="auto">
              <a:xfrm>
                <a:off x="0" y="3984"/>
                <a:ext cx="3408" cy="48"/>
                <a:chOff x="48" y="4080"/>
                <a:chExt cx="3408" cy="48"/>
              </a:xfrm>
            </p:grpSpPr>
            <p:sp>
              <p:nvSpPr>
                <p:cNvPr id="924" name="Oval 894"/>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25" name="Oval 895"/>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26" name="Oval 896"/>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27" name="Oval 897"/>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28" name="Oval 898"/>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29" name="Oval 899"/>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0" name="Oval 900"/>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1" name="Oval 901"/>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2" name="Oval 902"/>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3" name="Oval 903"/>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4" name="Oval 904"/>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5" name="Oval 905"/>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6" name="Oval 906"/>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7" name="Oval 907"/>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8" name="Oval 908"/>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39" name="Oval 909"/>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0" name="Oval 910"/>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1" name="Oval 911"/>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2" name="Oval 912"/>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3" name="Oval 913"/>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4" name="Oval 914"/>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5" name="Oval 915"/>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6" name="Oval 916"/>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7" name="Oval 917"/>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8" name="Oval 918"/>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49" name="Oval 919"/>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0" name="Oval 920"/>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1" name="Oval 921"/>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2" name="Oval 922"/>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3" name="Oval 923"/>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4" name="Oval 924"/>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5" name="Oval 925"/>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6" name="Oval 926"/>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7" name="Oval 927"/>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8" name="Oval 928"/>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59" name="Oval 929"/>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sp>
          <p:nvSpPr>
            <p:cNvPr id="777" name="Oval 930"/>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8" name="Oval 931"/>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79" name="Oval 932"/>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0" name="Oval 933"/>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1" name="Oval 934"/>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2" name="Oval 935"/>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3" name="Oval 936"/>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4" name="Oval 937"/>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5" name="Oval 938"/>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6" name="Oval 939"/>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7" name="Oval 940"/>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8" name="Oval 941"/>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89" name="Oval 942"/>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0" name="Oval 943"/>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1" name="Oval 944"/>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2" name="Oval 945"/>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3" name="Oval 946"/>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4" name="Oval 947"/>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5" name="Oval 948"/>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6" name="Oval 949"/>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7" name="Oval 950"/>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8" name="Oval 951"/>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799" name="Oval 952"/>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0" name="Oval 953"/>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1" name="Oval 954"/>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2" name="Oval 955"/>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3" name="Oval 956"/>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4" name="Oval 957"/>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5" name="Oval 958"/>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6" name="Oval 959"/>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7" name="Oval 960"/>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8" name="Oval 961"/>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09" name="Oval 962"/>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0" name="Oval 963"/>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1" name="Oval 964"/>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2" name="Oval 965"/>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3" name="Oval 966"/>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4" name="Oval 967"/>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5" name="Oval 968"/>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6" name="Oval 969"/>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7" name="Oval 970"/>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8" name="Oval 971"/>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19" name="Oval 972"/>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0" name="Oval 973"/>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1" name="Oval 974"/>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2" name="Oval 975"/>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3" name="Oval 976"/>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4" name="Oval 977"/>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5" name="Oval 978"/>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6" name="Oval 979"/>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7" name="Oval 980"/>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8" name="Oval 981"/>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29" name="Oval 982"/>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0" name="Oval 983"/>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1" name="Oval 984"/>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2" name="Oval 985"/>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3" name="Oval 986"/>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4" name="Oval 987"/>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5" name="Oval 988"/>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6" name="Oval 989"/>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7" name="Oval 990"/>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8" name="Oval 991"/>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39" name="Oval 992"/>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0" name="Oval 993"/>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1" name="Oval 994"/>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2" name="Oval 995"/>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3" name="Oval 996"/>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4" name="Oval 997"/>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5" name="Oval 998"/>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6" name="Oval 999"/>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7" name="Oval 1000"/>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8" name="Oval 1001"/>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49" name="Oval 1002"/>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0" name="Oval 1003"/>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1" name="Oval 1004"/>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2" name="Oval 1005"/>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3" name="Oval 1006"/>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4" name="Oval 1007"/>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5" name="Oval 1008"/>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6" name="Oval 1009"/>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7" name="Oval 1010"/>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8" name="Oval 1011"/>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59" name="Oval 1012"/>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0" name="Oval 1013"/>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1" name="Oval 1014"/>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2" name="Oval 1015"/>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3" name="Oval 1016"/>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4" name="Oval 1017"/>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5" name="Oval 1018"/>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6" name="Oval 1019"/>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7" name="Oval 1020"/>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8" name="Oval 1021"/>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69" name="Oval 1022"/>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0" name="Oval 1023"/>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1" name="Oval 1024"/>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2" name="Oval 1025"/>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3" name="Oval 1026"/>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4" name="Oval 1027"/>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5" name="Oval 1028"/>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6" name="Oval 1029"/>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7" name="Oval 1030"/>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8" name="Oval 1031"/>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79" name="Oval 1032"/>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0" name="Oval 1033"/>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1" name="Oval 1034"/>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2" name="Oval 1035"/>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3" name="Oval 1036"/>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4" name="Oval 1037"/>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5" name="Oval 1038"/>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6" name="Oval 1039"/>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7" name="Oval 1040"/>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8" name="Oval 1041"/>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89" name="Oval 1042"/>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0" name="Oval 1043"/>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1" name="Oval 1044"/>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2" name="Oval 1045"/>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3" name="Oval 1046"/>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4" name="Oval 1047"/>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5" name="Oval 1048"/>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6" name="Oval 1049"/>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7" name="Oval 1050"/>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8" name="Oval 1051"/>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899" name="Oval 1052"/>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0" name="Oval 1053"/>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1" name="Oval 1054"/>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2" name="Oval 1055"/>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3" name="Oval 1056"/>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4" name="Oval 1057"/>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5" name="Oval 1058"/>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6" name="Oval 1059"/>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7" name="Oval 1060"/>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8" name="Oval 1061"/>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09" name="Oval 1062"/>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0" name="Oval 1063"/>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1" name="Oval 1064"/>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2" name="Oval 1065"/>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3" name="Oval 1066"/>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4" name="Oval 1067"/>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5" name="Oval 1068"/>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6" name="Oval 1069"/>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7" name="Oval 1070"/>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8" name="Oval 1071"/>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19" name="Oval 1072"/>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920" name="Oval 1073"/>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1032" name="Group 1074"/>
          <p:cNvGrpSpPr>
            <a:grpSpLocks/>
          </p:cNvGrpSpPr>
          <p:nvPr/>
        </p:nvGrpSpPr>
        <p:grpSpPr bwMode="auto">
          <a:xfrm>
            <a:off x="0" y="1905000"/>
            <a:ext cx="9067800" cy="381000"/>
            <a:chOff x="0" y="768"/>
            <a:chExt cx="5712" cy="240"/>
          </a:xfrm>
        </p:grpSpPr>
        <p:grpSp>
          <p:nvGrpSpPr>
            <p:cNvPr id="1033" name="Group 1075"/>
            <p:cNvGrpSpPr>
              <a:grpSpLocks/>
            </p:cNvGrpSpPr>
            <p:nvPr/>
          </p:nvGrpSpPr>
          <p:grpSpPr bwMode="auto">
            <a:xfrm>
              <a:off x="0" y="768"/>
              <a:ext cx="3408" cy="240"/>
              <a:chOff x="0" y="3984"/>
              <a:chExt cx="3408" cy="240"/>
            </a:xfrm>
          </p:grpSpPr>
          <p:grpSp>
            <p:nvGrpSpPr>
              <p:cNvPr id="1178" name="Group 1076"/>
              <p:cNvGrpSpPr>
                <a:grpSpLocks/>
              </p:cNvGrpSpPr>
              <p:nvPr/>
            </p:nvGrpSpPr>
            <p:grpSpPr bwMode="auto">
              <a:xfrm>
                <a:off x="0" y="4176"/>
                <a:ext cx="3408" cy="48"/>
                <a:chOff x="48" y="4080"/>
                <a:chExt cx="3408" cy="48"/>
              </a:xfrm>
            </p:grpSpPr>
            <p:sp>
              <p:nvSpPr>
                <p:cNvPr id="1253" name="Oval 1077"/>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4" name="Oval 1078"/>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5" name="Oval 1079"/>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6" name="Oval 1080"/>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7" name="Oval 1081"/>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8" name="Oval 1082"/>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9" name="Oval 1083"/>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0" name="Oval 1084"/>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1" name="Oval 1085"/>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2" name="Oval 1086"/>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3" name="Oval 1087"/>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4" name="Oval 1088"/>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5" name="Oval 1089"/>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6" name="Oval 1090"/>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7" name="Oval 1091"/>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8" name="Oval 1092"/>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69" name="Oval 1093"/>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0" name="Oval 1094"/>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1" name="Oval 1095"/>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2" name="Oval 1096"/>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3" name="Oval 1097"/>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4" name="Oval 1098"/>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5" name="Oval 1099"/>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6" name="Oval 1100"/>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7" name="Oval 1101"/>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8" name="Oval 1102"/>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79" name="Oval 1103"/>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0" name="Oval 1104"/>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1" name="Oval 1105"/>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2" name="Oval 1106"/>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3" name="Oval 1107"/>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4" name="Oval 1108"/>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5" name="Oval 1109"/>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6" name="Oval 1110"/>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7" name="Oval 1111"/>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88" name="Oval 1112"/>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1179" name="Group 1113"/>
              <p:cNvGrpSpPr>
                <a:grpSpLocks/>
              </p:cNvGrpSpPr>
              <p:nvPr/>
            </p:nvGrpSpPr>
            <p:grpSpPr bwMode="auto">
              <a:xfrm>
                <a:off x="0" y="4080"/>
                <a:ext cx="3408" cy="48"/>
                <a:chOff x="48" y="4080"/>
                <a:chExt cx="3408" cy="48"/>
              </a:xfrm>
            </p:grpSpPr>
            <p:sp>
              <p:nvSpPr>
                <p:cNvPr id="1217" name="Oval 1114"/>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8" name="Oval 1115"/>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9" name="Oval 1116"/>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0" name="Oval 1117"/>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1" name="Oval 1118"/>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2" name="Oval 1119"/>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3" name="Oval 1120"/>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4" name="Oval 1121"/>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5" name="Oval 1122"/>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6" name="Oval 1123"/>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7" name="Oval 1124"/>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8" name="Oval 1125"/>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29" name="Oval 1126"/>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0" name="Oval 1127"/>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1" name="Oval 1128"/>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2" name="Oval 1129"/>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3" name="Oval 1130"/>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4" name="Oval 1131"/>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5" name="Oval 1132"/>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6" name="Oval 1133"/>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7" name="Oval 1134"/>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8" name="Oval 1135"/>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39" name="Oval 1136"/>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0" name="Oval 1137"/>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1" name="Oval 1138"/>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2" name="Oval 1139"/>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3" name="Oval 1140"/>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4" name="Oval 1141"/>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5" name="Oval 1142"/>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6" name="Oval 1143"/>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7" name="Oval 1144"/>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8" name="Oval 1145"/>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49" name="Oval 1146"/>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0" name="Oval 1147"/>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1" name="Oval 1148"/>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52" name="Oval 1149"/>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1180" name="Group 1150"/>
              <p:cNvGrpSpPr>
                <a:grpSpLocks/>
              </p:cNvGrpSpPr>
              <p:nvPr/>
            </p:nvGrpSpPr>
            <p:grpSpPr bwMode="auto">
              <a:xfrm>
                <a:off x="0" y="3984"/>
                <a:ext cx="3408" cy="48"/>
                <a:chOff x="48" y="4080"/>
                <a:chExt cx="3408" cy="48"/>
              </a:xfrm>
            </p:grpSpPr>
            <p:sp>
              <p:nvSpPr>
                <p:cNvPr id="1181" name="Oval 1151"/>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2" name="Oval 1152"/>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3" name="Oval 1153"/>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4" name="Oval 1154"/>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5" name="Oval 1155"/>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6" name="Oval 1156"/>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7" name="Oval 1157"/>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8" name="Oval 1158"/>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89" name="Oval 1159"/>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0" name="Oval 1160"/>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1" name="Oval 1161"/>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2" name="Oval 1162"/>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3" name="Oval 1163"/>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4" name="Oval 1164"/>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5" name="Oval 1165"/>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6" name="Oval 1166"/>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7" name="Oval 1167"/>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8" name="Oval 1168"/>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99" name="Oval 1169"/>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0" name="Oval 1170"/>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1" name="Oval 1171"/>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2" name="Oval 1172"/>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3" name="Oval 1173"/>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4" name="Oval 1174"/>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5" name="Oval 1175"/>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6" name="Oval 1176"/>
                <p:cNvSpPr>
                  <a:spLocks noChangeArrowheads="1"/>
                </p:cNvSpPr>
                <p:nvPr/>
              </p:nvSpPr>
              <p:spPr bwMode="auto">
                <a:xfrm>
                  <a:off x="10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7" name="Oval 1177"/>
                <p:cNvSpPr>
                  <a:spLocks noChangeArrowheads="1"/>
                </p:cNvSpPr>
                <p:nvPr/>
              </p:nvSpPr>
              <p:spPr bwMode="auto">
                <a:xfrm>
                  <a:off x="9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8" name="Oval 1178"/>
                <p:cNvSpPr>
                  <a:spLocks noChangeArrowheads="1"/>
                </p:cNvSpPr>
                <p:nvPr/>
              </p:nvSpPr>
              <p:spPr bwMode="auto">
                <a:xfrm>
                  <a:off x="8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09" name="Oval 1179"/>
                <p:cNvSpPr>
                  <a:spLocks noChangeArrowheads="1"/>
                </p:cNvSpPr>
                <p:nvPr/>
              </p:nvSpPr>
              <p:spPr bwMode="auto">
                <a:xfrm>
                  <a:off x="7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0" name="Oval 1180"/>
                <p:cNvSpPr>
                  <a:spLocks noChangeArrowheads="1"/>
                </p:cNvSpPr>
                <p:nvPr/>
              </p:nvSpPr>
              <p:spPr bwMode="auto">
                <a:xfrm>
                  <a:off x="6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1" name="Oval 1181"/>
                <p:cNvSpPr>
                  <a:spLocks noChangeArrowheads="1"/>
                </p:cNvSpPr>
                <p:nvPr/>
              </p:nvSpPr>
              <p:spPr bwMode="auto">
                <a:xfrm>
                  <a:off x="5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2" name="Oval 1182"/>
                <p:cNvSpPr>
                  <a:spLocks noChangeArrowheads="1"/>
                </p:cNvSpPr>
                <p:nvPr/>
              </p:nvSpPr>
              <p:spPr bwMode="auto">
                <a:xfrm>
                  <a:off x="4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3" name="Oval 1183"/>
                <p:cNvSpPr>
                  <a:spLocks noChangeArrowheads="1"/>
                </p:cNvSpPr>
                <p:nvPr/>
              </p:nvSpPr>
              <p:spPr bwMode="auto">
                <a:xfrm>
                  <a:off x="3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4" name="Oval 1184"/>
                <p:cNvSpPr>
                  <a:spLocks noChangeArrowheads="1"/>
                </p:cNvSpPr>
                <p:nvPr/>
              </p:nvSpPr>
              <p:spPr bwMode="auto">
                <a:xfrm>
                  <a:off x="2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5" name="Oval 1185"/>
                <p:cNvSpPr>
                  <a:spLocks noChangeArrowheads="1"/>
                </p:cNvSpPr>
                <p:nvPr/>
              </p:nvSpPr>
              <p:spPr bwMode="auto">
                <a:xfrm>
                  <a:off x="1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216" name="Oval 1186"/>
                <p:cNvSpPr>
                  <a:spLocks noChangeArrowheads="1"/>
                </p:cNvSpPr>
                <p:nvPr/>
              </p:nvSpPr>
              <p:spPr bwMode="auto">
                <a:xfrm>
                  <a:off x="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sp>
          <p:nvSpPr>
            <p:cNvPr id="1034" name="Oval 1187"/>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5" name="Oval 1188"/>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6" name="Oval 1189"/>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7" name="Oval 1190"/>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8" name="Oval 1191"/>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9" name="Oval 1192"/>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0" name="Oval 1193"/>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1" name="Oval 1194"/>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2" name="Oval 1195"/>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3" name="Oval 1196"/>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4" name="Oval 1197"/>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5" name="Oval 1198"/>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6" name="Oval 1199"/>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7" name="Oval 1200"/>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8" name="Oval 1201"/>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9" name="Oval 1202"/>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0" name="Oval 1203"/>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1" name="Oval 1204"/>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2" name="Oval 1205"/>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3" name="Oval 1206"/>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4" name="Oval 1207"/>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5" name="Oval 1208"/>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6" name="Oval 1209"/>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7" name="Oval 1210"/>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8" name="Oval 1211"/>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9" name="Oval 1212"/>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0" name="Oval 1213"/>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1" name="Oval 1214"/>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2" name="Oval 1215"/>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3" name="Oval 1216"/>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4" name="Oval 1217"/>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5" name="Oval 1218"/>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6" name="Oval 1219"/>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7" name="Oval 1220"/>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8" name="Oval 1221"/>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9" name="Oval 1222"/>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0" name="Oval 1223"/>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1" name="Oval 1224"/>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2" name="Oval 1225"/>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3" name="Oval 1226"/>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4" name="Oval 1227"/>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5" name="Oval 1228"/>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6" name="Oval 1229"/>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7" name="Oval 1230"/>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8" name="Oval 1231"/>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9" name="Oval 1232"/>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0" name="Oval 1233"/>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1" name="Oval 1234"/>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2" name="Oval 1235"/>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3" name="Oval 1236"/>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4" name="Oval 1237"/>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5" name="Oval 1238"/>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6" name="Oval 1239"/>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7" name="Oval 1240"/>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8" name="Oval 1241"/>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9" name="Oval 1242"/>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0" name="Oval 1243"/>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1" name="Oval 1244"/>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2" name="Oval 1245"/>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3" name="Oval 1246"/>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4" name="Oval 1247"/>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5" name="Oval 1248"/>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6" name="Oval 1249"/>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7" name="Oval 1250"/>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8" name="Oval 1251"/>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9" name="Oval 1252"/>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0" name="Oval 1253"/>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1" name="Oval 1254"/>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2" name="Oval 1255"/>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3" name="Oval 1256"/>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4" name="Oval 1257"/>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5" name="Oval 1258"/>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6" name="Oval 1259"/>
            <p:cNvSpPr>
              <a:spLocks noChangeArrowheads="1"/>
            </p:cNvSpPr>
            <p:nvPr/>
          </p:nvSpPr>
          <p:spPr bwMode="auto">
            <a:xfrm>
              <a:off x="547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7" name="Oval 1260"/>
            <p:cNvSpPr>
              <a:spLocks noChangeArrowheads="1"/>
            </p:cNvSpPr>
            <p:nvPr/>
          </p:nvSpPr>
          <p:spPr bwMode="auto">
            <a:xfrm>
              <a:off x="556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8" name="Oval 1261"/>
            <p:cNvSpPr>
              <a:spLocks noChangeArrowheads="1"/>
            </p:cNvSpPr>
            <p:nvPr/>
          </p:nvSpPr>
          <p:spPr bwMode="auto">
            <a:xfrm>
              <a:off x="566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9" name="Oval 1262"/>
            <p:cNvSpPr>
              <a:spLocks noChangeArrowheads="1"/>
            </p:cNvSpPr>
            <p:nvPr/>
          </p:nvSpPr>
          <p:spPr bwMode="auto">
            <a:xfrm>
              <a:off x="537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0" name="Oval 1263"/>
            <p:cNvSpPr>
              <a:spLocks noChangeArrowheads="1"/>
            </p:cNvSpPr>
            <p:nvPr/>
          </p:nvSpPr>
          <p:spPr bwMode="auto">
            <a:xfrm>
              <a:off x="528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1" name="Oval 1264"/>
            <p:cNvSpPr>
              <a:spLocks noChangeArrowheads="1"/>
            </p:cNvSpPr>
            <p:nvPr/>
          </p:nvSpPr>
          <p:spPr bwMode="auto">
            <a:xfrm>
              <a:off x="518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2" name="Oval 1265"/>
            <p:cNvSpPr>
              <a:spLocks noChangeArrowheads="1"/>
            </p:cNvSpPr>
            <p:nvPr/>
          </p:nvSpPr>
          <p:spPr bwMode="auto">
            <a:xfrm>
              <a:off x="508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3" name="Oval 1266"/>
            <p:cNvSpPr>
              <a:spLocks noChangeArrowheads="1"/>
            </p:cNvSpPr>
            <p:nvPr/>
          </p:nvSpPr>
          <p:spPr bwMode="auto">
            <a:xfrm>
              <a:off x="499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4" name="Oval 1267"/>
            <p:cNvSpPr>
              <a:spLocks noChangeArrowheads="1"/>
            </p:cNvSpPr>
            <p:nvPr/>
          </p:nvSpPr>
          <p:spPr bwMode="auto">
            <a:xfrm>
              <a:off x="489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5" name="Oval 1268"/>
            <p:cNvSpPr>
              <a:spLocks noChangeArrowheads="1"/>
            </p:cNvSpPr>
            <p:nvPr/>
          </p:nvSpPr>
          <p:spPr bwMode="auto">
            <a:xfrm>
              <a:off x="480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6" name="Oval 1269"/>
            <p:cNvSpPr>
              <a:spLocks noChangeArrowheads="1"/>
            </p:cNvSpPr>
            <p:nvPr/>
          </p:nvSpPr>
          <p:spPr bwMode="auto">
            <a:xfrm>
              <a:off x="470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7" name="Oval 1270"/>
            <p:cNvSpPr>
              <a:spLocks noChangeArrowheads="1"/>
            </p:cNvSpPr>
            <p:nvPr/>
          </p:nvSpPr>
          <p:spPr bwMode="auto">
            <a:xfrm>
              <a:off x="460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8" name="Oval 1271"/>
            <p:cNvSpPr>
              <a:spLocks noChangeArrowheads="1"/>
            </p:cNvSpPr>
            <p:nvPr/>
          </p:nvSpPr>
          <p:spPr bwMode="auto">
            <a:xfrm>
              <a:off x="451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9" name="Oval 1272"/>
            <p:cNvSpPr>
              <a:spLocks noChangeArrowheads="1"/>
            </p:cNvSpPr>
            <p:nvPr/>
          </p:nvSpPr>
          <p:spPr bwMode="auto">
            <a:xfrm>
              <a:off x="441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0" name="Oval 1273"/>
            <p:cNvSpPr>
              <a:spLocks noChangeArrowheads="1"/>
            </p:cNvSpPr>
            <p:nvPr/>
          </p:nvSpPr>
          <p:spPr bwMode="auto">
            <a:xfrm>
              <a:off x="432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1" name="Oval 1274"/>
            <p:cNvSpPr>
              <a:spLocks noChangeArrowheads="1"/>
            </p:cNvSpPr>
            <p:nvPr/>
          </p:nvSpPr>
          <p:spPr bwMode="auto">
            <a:xfrm>
              <a:off x="422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2" name="Oval 1275"/>
            <p:cNvSpPr>
              <a:spLocks noChangeArrowheads="1"/>
            </p:cNvSpPr>
            <p:nvPr/>
          </p:nvSpPr>
          <p:spPr bwMode="auto">
            <a:xfrm>
              <a:off x="412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3" name="Oval 1276"/>
            <p:cNvSpPr>
              <a:spLocks noChangeArrowheads="1"/>
            </p:cNvSpPr>
            <p:nvPr/>
          </p:nvSpPr>
          <p:spPr bwMode="auto">
            <a:xfrm>
              <a:off x="403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4" name="Oval 1277"/>
            <p:cNvSpPr>
              <a:spLocks noChangeArrowheads="1"/>
            </p:cNvSpPr>
            <p:nvPr/>
          </p:nvSpPr>
          <p:spPr bwMode="auto">
            <a:xfrm>
              <a:off x="393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5" name="Oval 1278"/>
            <p:cNvSpPr>
              <a:spLocks noChangeArrowheads="1"/>
            </p:cNvSpPr>
            <p:nvPr/>
          </p:nvSpPr>
          <p:spPr bwMode="auto">
            <a:xfrm>
              <a:off x="3840"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6" name="Oval 1279"/>
            <p:cNvSpPr>
              <a:spLocks noChangeArrowheads="1"/>
            </p:cNvSpPr>
            <p:nvPr/>
          </p:nvSpPr>
          <p:spPr bwMode="auto">
            <a:xfrm>
              <a:off x="3744"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7" name="Oval 1280"/>
            <p:cNvSpPr>
              <a:spLocks noChangeArrowheads="1"/>
            </p:cNvSpPr>
            <p:nvPr/>
          </p:nvSpPr>
          <p:spPr bwMode="auto">
            <a:xfrm>
              <a:off x="3648"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8" name="Oval 1281"/>
            <p:cNvSpPr>
              <a:spLocks noChangeArrowheads="1"/>
            </p:cNvSpPr>
            <p:nvPr/>
          </p:nvSpPr>
          <p:spPr bwMode="auto">
            <a:xfrm>
              <a:off x="3552"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9" name="Oval 1282"/>
            <p:cNvSpPr>
              <a:spLocks noChangeArrowheads="1"/>
            </p:cNvSpPr>
            <p:nvPr/>
          </p:nvSpPr>
          <p:spPr bwMode="auto">
            <a:xfrm>
              <a:off x="3456" y="96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0" name="Oval 1283"/>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1" name="Oval 1284"/>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2" name="Oval 1285"/>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3" name="Oval 1286"/>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4" name="Oval 1287"/>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5" name="Oval 1288"/>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6" name="Oval 1289"/>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7" name="Oval 1290"/>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8" name="Oval 1291"/>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9" name="Oval 1292"/>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0" name="Oval 1293"/>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1" name="Oval 1294"/>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2" name="Oval 1295"/>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3" name="Oval 1296"/>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4" name="Oval 1297"/>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5" name="Oval 1298"/>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6" name="Oval 1299"/>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7" name="Oval 1300"/>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8" name="Oval 1301"/>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9" name="Oval 1302"/>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0" name="Oval 1303"/>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1" name="Oval 1304"/>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2" name="Oval 1305"/>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3" name="Oval 1306"/>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4" name="Oval 1307"/>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5" name="Oval 1308"/>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6" name="Oval 1309"/>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7" name="Oval 1310"/>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8" name="Oval 1311"/>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9" name="Oval 1312"/>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0" name="Oval 1313"/>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1" name="Oval 1314"/>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2" name="Oval 1315"/>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3" name="Oval 1316"/>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4" name="Oval 1317"/>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5" name="Oval 1318"/>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6" name="Oval 1319"/>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7" name="Oval 1320"/>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8" name="Oval 1321"/>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9" name="Oval 1322"/>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0" name="Oval 1323"/>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1" name="Oval 1324"/>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2" name="Oval 1325"/>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3" name="Oval 1326"/>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4" name="Oval 1327"/>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5" name="Oval 1328"/>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6" name="Oval 1329"/>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7" name="Oval 1330"/>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pic>
        <p:nvPicPr>
          <p:cNvPr id="1289" name="Picture 159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563" y="5589588"/>
            <a:ext cx="27003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1371600" y="3357563"/>
            <a:ext cx="6400800" cy="2281237"/>
          </a:xfrm>
        </p:spPr>
        <p:txBody>
          <a:bodyPr/>
          <a:lstStyle>
            <a:lvl1pPr marL="0" indent="0" algn="ctr">
              <a:buFontTx/>
              <a:buNone/>
              <a:defRPr sz="4400" b="1">
                <a:latin typeface="HelveticaNeueLT Std" pitchFamily="34" charset="0"/>
              </a:defRPr>
            </a:lvl1pPr>
          </a:lstStyle>
          <a:p>
            <a:pPr lvl="0"/>
            <a:r>
              <a:rPr lang="en-US" altLang="en-US" noProof="0" smtClean="0"/>
              <a:t>Click to edit Master subtitle style</a:t>
            </a:r>
            <a:endParaRPr lang="en-GB" altLang="en-US" noProof="0" dirty="0" smtClean="0"/>
          </a:p>
        </p:txBody>
      </p:sp>
    </p:spTree>
    <p:extLst>
      <p:ext uri="{BB962C8B-B14F-4D97-AF65-F5344CB8AC3E}">
        <p14:creationId xmlns:p14="http://schemas.microsoft.com/office/powerpoint/2010/main" val="21842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56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260350"/>
            <a:ext cx="1746250" cy="5835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63713" y="260350"/>
            <a:ext cx="50863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7201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775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39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63713" y="1981200"/>
            <a:ext cx="3270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86363" y="1981200"/>
            <a:ext cx="32718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3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022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4537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8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287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344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60350"/>
            <a:ext cx="6985000" cy="86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1763713" y="1981200"/>
            <a:ext cx="669448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7" descr="OL2X757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oup 47"/>
          <p:cNvGrpSpPr>
            <a:grpSpLocks/>
          </p:cNvGrpSpPr>
          <p:nvPr/>
        </p:nvGrpSpPr>
        <p:grpSpPr bwMode="auto">
          <a:xfrm>
            <a:off x="1676400" y="1219200"/>
            <a:ext cx="7391400" cy="228600"/>
            <a:chOff x="1056" y="768"/>
            <a:chExt cx="4656" cy="144"/>
          </a:xfrm>
        </p:grpSpPr>
        <p:grpSp>
          <p:nvGrpSpPr>
            <p:cNvPr id="1031" name="Group 48"/>
            <p:cNvGrpSpPr>
              <a:grpSpLocks/>
            </p:cNvGrpSpPr>
            <p:nvPr/>
          </p:nvGrpSpPr>
          <p:grpSpPr bwMode="auto">
            <a:xfrm>
              <a:off x="1056" y="768"/>
              <a:ext cx="2352" cy="144"/>
              <a:chOff x="1056" y="3984"/>
              <a:chExt cx="2352" cy="144"/>
            </a:xfrm>
          </p:grpSpPr>
          <p:grpSp>
            <p:nvGrpSpPr>
              <p:cNvPr id="1128" name="Group 86"/>
              <p:cNvGrpSpPr>
                <a:grpSpLocks/>
              </p:cNvGrpSpPr>
              <p:nvPr/>
            </p:nvGrpSpPr>
            <p:grpSpPr bwMode="auto">
              <a:xfrm>
                <a:off x="1056" y="4080"/>
                <a:ext cx="2352" cy="48"/>
                <a:chOff x="1104" y="4080"/>
                <a:chExt cx="2352" cy="48"/>
              </a:xfrm>
            </p:grpSpPr>
            <p:sp>
              <p:nvSpPr>
                <p:cNvPr id="1155" name="Oval 87"/>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6" name="Oval 88"/>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7" name="Oval 89"/>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8" name="Oval 90"/>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9" name="Oval 91"/>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0" name="Oval 92"/>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1" name="Oval 93"/>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2" name="Oval 94"/>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3" name="Oval 95"/>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4" name="Oval 96"/>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5" name="Oval 97"/>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6" name="Oval 98"/>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7" name="Oval 99"/>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8" name="Oval 100"/>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69" name="Oval 101"/>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0" name="Oval 102"/>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1" name="Oval 103"/>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2" name="Oval 104"/>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3" name="Oval 105"/>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4" name="Oval 106"/>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5" name="Oval 107"/>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6" name="Oval 108"/>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7" name="Oval 109"/>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8" name="Oval 110"/>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79" name="Oval 111"/>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nvGrpSpPr>
              <p:cNvPr id="1129" name="Group 123"/>
              <p:cNvGrpSpPr>
                <a:grpSpLocks/>
              </p:cNvGrpSpPr>
              <p:nvPr/>
            </p:nvGrpSpPr>
            <p:grpSpPr bwMode="auto">
              <a:xfrm>
                <a:off x="1056" y="3984"/>
                <a:ext cx="2352" cy="48"/>
                <a:chOff x="1104" y="4080"/>
                <a:chExt cx="2352" cy="48"/>
              </a:xfrm>
            </p:grpSpPr>
            <p:sp>
              <p:nvSpPr>
                <p:cNvPr id="1130" name="Oval 124"/>
                <p:cNvSpPr>
                  <a:spLocks noChangeArrowheads="1"/>
                </p:cNvSpPr>
                <p:nvPr/>
              </p:nvSpPr>
              <p:spPr bwMode="auto">
                <a:xfrm>
                  <a:off x="206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1" name="Oval 125"/>
                <p:cNvSpPr>
                  <a:spLocks noChangeArrowheads="1"/>
                </p:cNvSpPr>
                <p:nvPr/>
              </p:nvSpPr>
              <p:spPr bwMode="auto">
                <a:xfrm>
                  <a:off x="216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2" name="Oval 126"/>
                <p:cNvSpPr>
                  <a:spLocks noChangeArrowheads="1"/>
                </p:cNvSpPr>
                <p:nvPr/>
              </p:nvSpPr>
              <p:spPr bwMode="auto">
                <a:xfrm>
                  <a:off x="225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3" name="Oval 127"/>
                <p:cNvSpPr>
                  <a:spLocks noChangeArrowheads="1"/>
                </p:cNvSpPr>
                <p:nvPr/>
              </p:nvSpPr>
              <p:spPr bwMode="auto">
                <a:xfrm>
                  <a:off x="235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4" name="Oval 128"/>
                <p:cNvSpPr>
                  <a:spLocks noChangeArrowheads="1"/>
                </p:cNvSpPr>
                <p:nvPr/>
              </p:nvSpPr>
              <p:spPr bwMode="auto">
                <a:xfrm>
                  <a:off x="244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5" name="Oval 129"/>
                <p:cNvSpPr>
                  <a:spLocks noChangeArrowheads="1"/>
                </p:cNvSpPr>
                <p:nvPr/>
              </p:nvSpPr>
              <p:spPr bwMode="auto">
                <a:xfrm>
                  <a:off x="254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6" name="Oval 130"/>
                <p:cNvSpPr>
                  <a:spLocks noChangeArrowheads="1"/>
                </p:cNvSpPr>
                <p:nvPr/>
              </p:nvSpPr>
              <p:spPr bwMode="auto">
                <a:xfrm>
                  <a:off x="264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7" name="Oval 131"/>
                <p:cNvSpPr>
                  <a:spLocks noChangeArrowheads="1"/>
                </p:cNvSpPr>
                <p:nvPr/>
              </p:nvSpPr>
              <p:spPr bwMode="auto">
                <a:xfrm>
                  <a:off x="273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8" name="Oval 132"/>
                <p:cNvSpPr>
                  <a:spLocks noChangeArrowheads="1"/>
                </p:cNvSpPr>
                <p:nvPr/>
              </p:nvSpPr>
              <p:spPr bwMode="auto">
                <a:xfrm>
                  <a:off x="283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39" name="Oval 133"/>
                <p:cNvSpPr>
                  <a:spLocks noChangeArrowheads="1"/>
                </p:cNvSpPr>
                <p:nvPr/>
              </p:nvSpPr>
              <p:spPr bwMode="auto">
                <a:xfrm>
                  <a:off x="292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0" name="Oval 134"/>
                <p:cNvSpPr>
                  <a:spLocks noChangeArrowheads="1"/>
                </p:cNvSpPr>
                <p:nvPr/>
              </p:nvSpPr>
              <p:spPr bwMode="auto">
                <a:xfrm>
                  <a:off x="302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1" name="Oval 135"/>
                <p:cNvSpPr>
                  <a:spLocks noChangeArrowheads="1"/>
                </p:cNvSpPr>
                <p:nvPr/>
              </p:nvSpPr>
              <p:spPr bwMode="auto">
                <a:xfrm>
                  <a:off x="312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2" name="Oval 136"/>
                <p:cNvSpPr>
                  <a:spLocks noChangeArrowheads="1"/>
                </p:cNvSpPr>
                <p:nvPr/>
              </p:nvSpPr>
              <p:spPr bwMode="auto">
                <a:xfrm>
                  <a:off x="321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3" name="Oval 137"/>
                <p:cNvSpPr>
                  <a:spLocks noChangeArrowheads="1"/>
                </p:cNvSpPr>
                <p:nvPr/>
              </p:nvSpPr>
              <p:spPr bwMode="auto">
                <a:xfrm>
                  <a:off x="331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4" name="Oval 138"/>
                <p:cNvSpPr>
                  <a:spLocks noChangeArrowheads="1"/>
                </p:cNvSpPr>
                <p:nvPr/>
              </p:nvSpPr>
              <p:spPr bwMode="auto">
                <a:xfrm>
                  <a:off x="340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5" name="Oval 139"/>
                <p:cNvSpPr>
                  <a:spLocks noChangeArrowheads="1"/>
                </p:cNvSpPr>
                <p:nvPr/>
              </p:nvSpPr>
              <p:spPr bwMode="auto">
                <a:xfrm>
                  <a:off x="196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6" name="Oval 140"/>
                <p:cNvSpPr>
                  <a:spLocks noChangeArrowheads="1"/>
                </p:cNvSpPr>
                <p:nvPr/>
              </p:nvSpPr>
              <p:spPr bwMode="auto">
                <a:xfrm>
                  <a:off x="187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7" name="Oval 141"/>
                <p:cNvSpPr>
                  <a:spLocks noChangeArrowheads="1"/>
                </p:cNvSpPr>
                <p:nvPr/>
              </p:nvSpPr>
              <p:spPr bwMode="auto">
                <a:xfrm>
                  <a:off x="177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8" name="Oval 142"/>
                <p:cNvSpPr>
                  <a:spLocks noChangeArrowheads="1"/>
                </p:cNvSpPr>
                <p:nvPr/>
              </p:nvSpPr>
              <p:spPr bwMode="auto">
                <a:xfrm>
                  <a:off x="168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49" name="Oval 143"/>
                <p:cNvSpPr>
                  <a:spLocks noChangeArrowheads="1"/>
                </p:cNvSpPr>
                <p:nvPr/>
              </p:nvSpPr>
              <p:spPr bwMode="auto">
                <a:xfrm>
                  <a:off x="158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0" name="Oval 144"/>
                <p:cNvSpPr>
                  <a:spLocks noChangeArrowheads="1"/>
                </p:cNvSpPr>
                <p:nvPr/>
              </p:nvSpPr>
              <p:spPr bwMode="auto">
                <a:xfrm>
                  <a:off x="1488"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1" name="Oval 145"/>
                <p:cNvSpPr>
                  <a:spLocks noChangeArrowheads="1"/>
                </p:cNvSpPr>
                <p:nvPr/>
              </p:nvSpPr>
              <p:spPr bwMode="auto">
                <a:xfrm>
                  <a:off x="1392"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2" name="Oval 146"/>
                <p:cNvSpPr>
                  <a:spLocks noChangeArrowheads="1"/>
                </p:cNvSpPr>
                <p:nvPr/>
              </p:nvSpPr>
              <p:spPr bwMode="auto">
                <a:xfrm>
                  <a:off x="1296"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3" name="Oval 147"/>
                <p:cNvSpPr>
                  <a:spLocks noChangeArrowheads="1"/>
                </p:cNvSpPr>
                <p:nvPr/>
              </p:nvSpPr>
              <p:spPr bwMode="auto">
                <a:xfrm>
                  <a:off x="1200"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54" name="Oval 148"/>
                <p:cNvSpPr>
                  <a:spLocks noChangeArrowheads="1"/>
                </p:cNvSpPr>
                <p:nvPr/>
              </p:nvSpPr>
              <p:spPr bwMode="auto">
                <a:xfrm>
                  <a:off x="1104" y="4080"/>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grpSp>
        <p:sp>
          <p:nvSpPr>
            <p:cNvPr id="1032" name="Oval 184"/>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3" name="Oval 185"/>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4" name="Oval 186"/>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5" name="Oval 187"/>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6" name="Oval 188"/>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7" name="Oval 189"/>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8" name="Oval 190"/>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39" name="Oval 191"/>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0" name="Oval 192"/>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1" name="Oval 193"/>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2" name="Oval 194"/>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3" name="Oval 195"/>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4" name="Oval 196"/>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5" name="Oval 197"/>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6" name="Oval 198"/>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7" name="Oval 199"/>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8" name="Oval 200"/>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49" name="Oval 201"/>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0" name="Oval 202"/>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1" name="Oval 203"/>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2" name="Oval 204"/>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3" name="Oval 205"/>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4" name="Oval 206"/>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5" name="Oval 207"/>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6" name="Oval 208"/>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7" name="Oval 209"/>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8" name="Oval 210"/>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59" name="Oval 211"/>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0" name="Oval 212"/>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1" name="Oval 213"/>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2" name="Oval 214"/>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3" name="Oval 215"/>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4" name="Oval 216"/>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5" name="Oval 217"/>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6" name="Oval 218"/>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7" name="Oval 219"/>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8" name="Oval 220"/>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69" name="Oval 221"/>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0" name="Oval 222"/>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1" name="Oval 223"/>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2" name="Oval 224"/>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3" name="Oval 225"/>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4" name="Oval 226"/>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5" name="Oval 227"/>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6" name="Oval 228"/>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7" name="Oval 229"/>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8" name="Oval 230"/>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79" name="Oval 231"/>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0" name="Oval 256"/>
            <p:cNvSpPr>
              <a:spLocks noChangeArrowheads="1"/>
            </p:cNvSpPr>
            <p:nvPr/>
          </p:nvSpPr>
          <p:spPr bwMode="auto">
            <a:xfrm>
              <a:off x="547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1" name="Oval 257"/>
            <p:cNvSpPr>
              <a:spLocks noChangeArrowheads="1"/>
            </p:cNvSpPr>
            <p:nvPr/>
          </p:nvSpPr>
          <p:spPr bwMode="auto">
            <a:xfrm>
              <a:off x="556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2" name="Oval 258"/>
            <p:cNvSpPr>
              <a:spLocks noChangeArrowheads="1"/>
            </p:cNvSpPr>
            <p:nvPr/>
          </p:nvSpPr>
          <p:spPr bwMode="auto">
            <a:xfrm>
              <a:off x="566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3" name="Oval 259"/>
            <p:cNvSpPr>
              <a:spLocks noChangeArrowheads="1"/>
            </p:cNvSpPr>
            <p:nvPr/>
          </p:nvSpPr>
          <p:spPr bwMode="auto">
            <a:xfrm>
              <a:off x="537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4" name="Oval 260"/>
            <p:cNvSpPr>
              <a:spLocks noChangeArrowheads="1"/>
            </p:cNvSpPr>
            <p:nvPr/>
          </p:nvSpPr>
          <p:spPr bwMode="auto">
            <a:xfrm>
              <a:off x="528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5" name="Oval 261"/>
            <p:cNvSpPr>
              <a:spLocks noChangeArrowheads="1"/>
            </p:cNvSpPr>
            <p:nvPr/>
          </p:nvSpPr>
          <p:spPr bwMode="auto">
            <a:xfrm>
              <a:off x="518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6" name="Oval 262"/>
            <p:cNvSpPr>
              <a:spLocks noChangeArrowheads="1"/>
            </p:cNvSpPr>
            <p:nvPr/>
          </p:nvSpPr>
          <p:spPr bwMode="auto">
            <a:xfrm>
              <a:off x="508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7" name="Oval 263"/>
            <p:cNvSpPr>
              <a:spLocks noChangeArrowheads="1"/>
            </p:cNvSpPr>
            <p:nvPr/>
          </p:nvSpPr>
          <p:spPr bwMode="auto">
            <a:xfrm>
              <a:off x="499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8" name="Oval 264"/>
            <p:cNvSpPr>
              <a:spLocks noChangeArrowheads="1"/>
            </p:cNvSpPr>
            <p:nvPr/>
          </p:nvSpPr>
          <p:spPr bwMode="auto">
            <a:xfrm>
              <a:off x="489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89" name="Oval 265"/>
            <p:cNvSpPr>
              <a:spLocks noChangeArrowheads="1"/>
            </p:cNvSpPr>
            <p:nvPr/>
          </p:nvSpPr>
          <p:spPr bwMode="auto">
            <a:xfrm>
              <a:off x="480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0" name="Oval 266"/>
            <p:cNvSpPr>
              <a:spLocks noChangeArrowheads="1"/>
            </p:cNvSpPr>
            <p:nvPr/>
          </p:nvSpPr>
          <p:spPr bwMode="auto">
            <a:xfrm>
              <a:off x="470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1" name="Oval 267"/>
            <p:cNvSpPr>
              <a:spLocks noChangeArrowheads="1"/>
            </p:cNvSpPr>
            <p:nvPr/>
          </p:nvSpPr>
          <p:spPr bwMode="auto">
            <a:xfrm>
              <a:off x="460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2" name="Oval 268"/>
            <p:cNvSpPr>
              <a:spLocks noChangeArrowheads="1"/>
            </p:cNvSpPr>
            <p:nvPr/>
          </p:nvSpPr>
          <p:spPr bwMode="auto">
            <a:xfrm>
              <a:off x="451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3" name="Oval 269"/>
            <p:cNvSpPr>
              <a:spLocks noChangeArrowheads="1"/>
            </p:cNvSpPr>
            <p:nvPr/>
          </p:nvSpPr>
          <p:spPr bwMode="auto">
            <a:xfrm>
              <a:off x="441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4" name="Oval 270"/>
            <p:cNvSpPr>
              <a:spLocks noChangeArrowheads="1"/>
            </p:cNvSpPr>
            <p:nvPr/>
          </p:nvSpPr>
          <p:spPr bwMode="auto">
            <a:xfrm>
              <a:off x="432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5" name="Oval 271"/>
            <p:cNvSpPr>
              <a:spLocks noChangeArrowheads="1"/>
            </p:cNvSpPr>
            <p:nvPr/>
          </p:nvSpPr>
          <p:spPr bwMode="auto">
            <a:xfrm>
              <a:off x="422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6" name="Oval 272"/>
            <p:cNvSpPr>
              <a:spLocks noChangeArrowheads="1"/>
            </p:cNvSpPr>
            <p:nvPr/>
          </p:nvSpPr>
          <p:spPr bwMode="auto">
            <a:xfrm>
              <a:off x="412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7" name="Oval 273"/>
            <p:cNvSpPr>
              <a:spLocks noChangeArrowheads="1"/>
            </p:cNvSpPr>
            <p:nvPr/>
          </p:nvSpPr>
          <p:spPr bwMode="auto">
            <a:xfrm>
              <a:off x="403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8" name="Oval 274"/>
            <p:cNvSpPr>
              <a:spLocks noChangeArrowheads="1"/>
            </p:cNvSpPr>
            <p:nvPr/>
          </p:nvSpPr>
          <p:spPr bwMode="auto">
            <a:xfrm>
              <a:off x="393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099" name="Oval 275"/>
            <p:cNvSpPr>
              <a:spLocks noChangeArrowheads="1"/>
            </p:cNvSpPr>
            <p:nvPr/>
          </p:nvSpPr>
          <p:spPr bwMode="auto">
            <a:xfrm>
              <a:off x="3840"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0" name="Oval 276"/>
            <p:cNvSpPr>
              <a:spLocks noChangeArrowheads="1"/>
            </p:cNvSpPr>
            <p:nvPr/>
          </p:nvSpPr>
          <p:spPr bwMode="auto">
            <a:xfrm>
              <a:off x="3744"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1" name="Oval 277"/>
            <p:cNvSpPr>
              <a:spLocks noChangeArrowheads="1"/>
            </p:cNvSpPr>
            <p:nvPr/>
          </p:nvSpPr>
          <p:spPr bwMode="auto">
            <a:xfrm>
              <a:off x="3648"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2" name="Oval 278"/>
            <p:cNvSpPr>
              <a:spLocks noChangeArrowheads="1"/>
            </p:cNvSpPr>
            <p:nvPr/>
          </p:nvSpPr>
          <p:spPr bwMode="auto">
            <a:xfrm>
              <a:off x="3552"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3" name="Oval 279"/>
            <p:cNvSpPr>
              <a:spLocks noChangeArrowheads="1"/>
            </p:cNvSpPr>
            <p:nvPr/>
          </p:nvSpPr>
          <p:spPr bwMode="auto">
            <a:xfrm>
              <a:off x="3456" y="864"/>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4" name="Oval 280"/>
            <p:cNvSpPr>
              <a:spLocks noChangeArrowheads="1"/>
            </p:cNvSpPr>
            <p:nvPr/>
          </p:nvSpPr>
          <p:spPr bwMode="auto">
            <a:xfrm>
              <a:off x="547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5" name="Oval 281"/>
            <p:cNvSpPr>
              <a:spLocks noChangeArrowheads="1"/>
            </p:cNvSpPr>
            <p:nvPr/>
          </p:nvSpPr>
          <p:spPr bwMode="auto">
            <a:xfrm>
              <a:off x="556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6" name="Oval 282"/>
            <p:cNvSpPr>
              <a:spLocks noChangeArrowheads="1"/>
            </p:cNvSpPr>
            <p:nvPr/>
          </p:nvSpPr>
          <p:spPr bwMode="auto">
            <a:xfrm>
              <a:off x="566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7" name="Oval 283"/>
            <p:cNvSpPr>
              <a:spLocks noChangeArrowheads="1"/>
            </p:cNvSpPr>
            <p:nvPr/>
          </p:nvSpPr>
          <p:spPr bwMode="auto">
            <a:xfrm>
              <a:off x="537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8" name="Oval 284"/>
            <p:cNvSpPr>
              <a:spLocks noChangeArrowheads="1"/>
            </p:cNvSpPr>
            <p:nvPr/>
          </p:nvSpPr>
          <p:spPr bwMode="auto">
            <a:xfrm>
              <a:off x="528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09" name="Oval 285"/>
            <p:cNvSpPr>
              <a:spLocks noChangeArrowheads="1"/>
            </p:cNvSpPr>
            <p:nvPr/>
          </p:nvSpPr>
          <p:spPr bwMode="auto">
            <a:xfrm>
              <a:off x="518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0" name="Oval 286"/>
            <p:cNvSpPr>
              <a:spLocks noChangeArrowheads="1"/>
            </p:cNvSpPr>
            <p:nvPr/>
          </p:nvSpPr>
          <p:spPr bwMode="auto">
            <a:xfrm>
              <a:off x="508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1" name="Oval 287"/>
            <p:cNvSpPr>
              <a:spLocks noChangeArrowheads="1"/>
            </p:cNvSpPr>
            <p:nvPr/>
          </p:nvSpPr>
          <p:spPr bwMode="auto">
            <a:xfrm>
              <a:off x="499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2" name="Oval 288"/>
            <p:cNvSpPr>
              <a:spLocks noChangeArrowheads="1"/>
            </p:cNvSpPr>
            <p:nvPr/>
          </p:nvSpPr>
          <p:spPr bwMode="auto">
            <a:xfrm>
              <a:off x="489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3" name="Oval 289"/>
            <p:cNvSpPr>
              <a:spLocks noChangeArrowheads="1"/>
            </p:cNvSpPr>
            <p:nvPr/>
          </p:nvSpPr>
          <p:spPr bwMode="auto">
            <a:xfrm>
              <a:off x="480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4" name="Oval 290"/>
            <p:cNvSpPr>
              <a:spLocks noChangeArrowheads="1"/>
            </p:cNvSpPr>
            <p:nvPr/>
          </p:nvSpPr>
          <p:spPr bwMode="auto">
            <a:xfrm>
              <a:off x="470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5" name="Oval 291"/>
            <p:cNvSpPr>
              <a:spLocks noChangeArrowheads="1"/>
            </p:cNvSpPr>
            <p:nvPr/>
          </p:nvSpPr>
          <p:spPr bwMode="auto">
            <a:xfrm>
              <a:off x="460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6" name="Oval 292"/>
            <p:cNvSpPr>
              <a:spLocks noChangeArrowheads="1"/>
            </p:cNvSpPr>
            <p:nvPr/>
          </p:nvSpPr>
          <p:spPr bwMode="auto">
            <a:xfrm>
              <a:off x="451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7" name="Oval 293"/>
            <p:cNvSpPr>
              <a:spLocks noChangeArrowheads="1"/>
            </p:cNvSpPr>
            <p:nvPr/>
          </p:nvSpPr>
          <p:spPr bwMode="auto">
            <a:xfrm>
              <a:off x="441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8" name="Oval 294"/>
            <p:cNvSpPr>
              <a:spLocks noChangeArrowheads="1"/>
            </p:cNvSpPr>
            <p:nvPr/>
          </p:nvSpPr>
          <p:spPr bwMode="auto">
            <a:xfrm>
              <a:off x="432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19" name="Oval 295"/>
            <p:cNvSpPr>
              <a:spLocks noChangeArrowheads="1"/>
            </p:cNvSpPr>
            <p:nvPr/>
          </p:nvSpPr>
          <p:spPr bwMode="auto">
            <a:xfrm>
              <a:off x="422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0" name="Oval 296"/>
            <p:cNvSpPr>
              <a:spLocks noChangeArrowheads="1"/>
            </p:cNvSpPr>
            <p:nvPr/>
          </p:nvSpPr>
          <p:spPr bwMode="auto">
            <a:xfrm>
              <a:off x="412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1" name="Oval 297"/>
            <p:cNvSpPr>
              <a:spLocks noChangeArrowheads="1"/>
            </p:cNvSpPr>
            <p:nvPr/>
          </p:nvSpPr>
          <p:spPr bwMode="auto">
            <a:xfrm>
              <a:off x="403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2" name="Oval 298"/>
            <p:cNvSpPr>
              <a:spLocks noChangeArrowheads="1"/>
            </p:cNvSpPr>
            <p:nvPr/>
          </p:nvSpPr>
          <p:spPr bwMode="auto">
            <a:xfrm>
              <a:off x="393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3" name="Oval 299"/>
            <p:cNvSpPr>
              <a:spLocks noChangeArrowheads="1"/>
            </p:cNvSpPr>
            <p:nvPr/>
          </p:nvSpPr>
          <p:spPr bwMode="auto">
            <a:xfrm>
              <a:off x="3840"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4" name="Oval 300"/>
            <p:cNvSpPr>
              <a:spLocks noChangeArrowheads="1"/>
            </p:cNvSpPr>
            <p:nvPr/>
          </p:nvSpPr>
          <p:spPr bwMode="auto">
            <a:xfrm>
              <a:off x="3744"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5" name="Oval 301"/>
            <p:cNvSpPr>
              <a:spLocks noChangeArrowheads="1"/>
            </p:cNvSpPr>
            <p:nvPr/>
          </p:nvSpPr>
          <p:spPr bwMode="auto">
            <a:xfrm>
              <a:off x="3648"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6" name="Oval 302"/>
            <p:cNvSpPr>
              <a:spLocks noChangeArrowheads="1"/>
            </p:cNvSpPr>
            <p:nvPr/>
          </p:nvSpPr>
          <p:spPr bwMode="auto">
            <a:xfrm>
              <a:off x="3552"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sp>
          <p:nvSpPr>
            <p:cNvPr id="1127" name="Oval 303"/>
            <p:cNvSpPr>
              <a:spLocks noChangeArrowheads="1"/>
            </p:cNvSpPr>
            <p:nvPr/>
          </p:nvSpPr>
          <p:spPr bwMode="auto">
            <a:xfrm>
              <a:off x="3456" y="768"/>
              <a:ext cx="48" cy="48"/>
            </a:xfrm>
            <a:prstGeom prst="ellipse">
              <a:avLst/>
            </a:prstGeom>
            <a:solidFill>
              <a:srgbClr val="BFBFB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20" charset="-128"/>
                </a:defRPr>
              </a:lvl1pPr>
              <a:lvl2pPr marL="742950" indent="-285750">
                <a:defRPr sz="2400">
                  <a:solidFill>
                    <a:schemeClr val="tx1"/>
                  </a:solidFill>
                  <a:latin typeface="Arial" charset="0"/>
                  <a:ea typeface="ヒラギノ角ゴ Pro W3" pitchFamily="20" charset="-128"/>
                </a:defRPr>
              </a:lvl2pPr>
              <a:lvl3pPr marL="1143000" indent="-228600">
                <a:defRPr sz="2400">
                  <a:solidFill>
                    <a:schemeClr val="tx1"/>
                  </a:solidFill>
                  <a:latin typeface="Arial" charset="0"/>
                  <a:ea typeface="ヒラギノ角ゴ Pro W3" pitchFamily="20" charset="-128"/>
                </a:defRPr>
              </a:lvl3pPr>
              <a:lvl4pPr marL="1600200" indent="-228600">
                <a:defRPr sz="2400">
                  <a:solidFill>
                    <a:schemeClr val="tx1"/>
                  </a:solidFill>
                  <a:latin typeface="Arial" charset="0"/>
                  <a:ea typeface="ヒラギノ角ゴ Pro W3" pitchFamily="20" charset="-128"/>
                </a:defRPr>
              </a:lvl4pPr>
              <a:lvl5pPr marL="2057400" indent="-228600">
                <a:defRPr sz="2400">
                  <a:solidFill>
                    <a:schemeClr val="tx1"/>
                  </a:solidFill>
                  <a:latin typeface="Arial" charset="0"/>
                  <a:ea typeface="ヒラギノ角ゴ Pro W3" pitchFamily="2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0" charset="-128"/>
                </a:defRPr>
              </a:lvl9pPr>
            </a:lstStyle>
            <a:p>
              <a:pPr>
                <a:defRPr/>
              </a:pPr>
              <a:endParaRPr lang="en-US" altLang="en-US" smtClean="0"/>
            </a:p>
          </p:txBody>
        </p:sp>
      </p:grpSp>
      <p:pic>
        <p:nvPicPr>
          <p:cNvPr id="1030" name="Picture 2"/>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r="21167"/>
          <a:stretch>
            <a:fillRect/>
          </a:stretch>
        </p:blipFill>
        <p:spPr bwMode="auto">
          <a:xfrm>
            <a:off x="5908675" y="5829300"/>
            <a:ext cx="25542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200" b="1">
          <a:solidFill>
            <a:schemeClr val="tx2"/>
          </a:solidFill>
          <a:latin typeface="HelveticaNeueLT Std" pitchFamily="34" charset="0"/>
          <a:ea typeface="+mj-ea"/>
          <a:cs typeface="+mj-cs"/>
        </a:defRPr>
      </a:lvl1pPr>
      <a:lvl2pPr algn="l" rtl="0" eaLnBrk="1" fontAlgn="base" hangingPunct="1">
        <a:spcBef>
          <a:spcPct val="0"/>
        </a:spcBef>
        <a:spcAft>
          <a:spcPct val="0"/>
        </a:spcAft>
        <a:defRPr sz="3200" b="1">
          <a:solidFill>
            <a:schemeClr val="tx2"/>
          </a:solidFill>
          <a:latin typeface="HelveticaNeueLT Std" pitchFamily="34" charset="0"/>
          <a:ea typeface="ヒラギノ角ゴ Pro W3" pitchFamily="20" charset="-128"/>
        </a:defRPr>
      </a:lvl2pPr>
      <a:lvl3pPr algn="l" rtl="0" eaLnBrk="1" fontAlgn="base" hangingPunct="1">
        <a:spcBef>
          <a:spcPct val="0"/>
        </a:spcBef>
        <a:spcAft>
          <a:spcPct val="0"/>
        </a:spcAft>
        <a:defRPr sz="3200" b="1">
          <a:solidFill>
            <a:schemeClr val="tx2"/>
          </a:solidFill>
          <a:latin typeface="HelveticaNeueLT Std" pitchFamily="34" charset="0"/>
          <a:ea typeface="ヒラギノ角ゴ Pro W3" pitchFamily="20" charset="-128"/>
        </a:defRPr>
      </a:lvl3pPr>
      <a:lvl4pPr algn="l" rtl="0" eaLnBrk="1" fontAlgn="base" hangingPunct="1">
        <a:spcBef>
          <a:spcPct val="0"/>
        </a:spcBef>
        <a:spcAft>
          <a:spcPct val="0"/>
        </a:spcAft>
        <a:defRPr sz="3200" b="1">
          <a:solidFill>
            <a:schemeClr val="tx2"/>
          </a:solidFill>
          <a:latin typeface="HelveticaNeueLT Std" pitchFamily="34" charset="0"/>
          <a:ea typeface="ヒラギノ角ゴ Pro W3" pitchFamily="20" charset="-128"/>
        </a:defRPr>
      </a:lvl4pPr>
      <a:lvl5pPr algn="l" rtl="0" eaLnBrk="1" fontAlgn="base" hangingPunct="1">
        <a:spcBef>
          <a:spcPct val="0"/>
        </a:spcBef>
        <a:spcAft>
          <a:spcPct val="0"/>
        </a:spcAft>
        <a:defRPr sz="3200" b="1">
          <a:solidFill>
            <a:schemeClr val="tx2"/>
          </a:solidFill>
          <a:latin typeface="HelveticaNeueLT Std" pitchFamily="34" charset="0"/>
          <a:ea typeface="ヒラギノ角ゴ Pro W3" pitchFamily="20" charset="-128"/>
        </a:defRPr>
      </a:lvl5pPr>
      <a:lvl6pPr marL="457200" algn="l" rtl="0" eaLnBrk="1" fontAlgn="base" hangingPunct="1">
        <a:spcBef>
          <a:spcPct val="0"/>
        </a:spcBef>
        <a:spcAft>
          <a:spcPct val="0"/>
        </a:spcAft>
        <a:defRPr sz="3200" b="1">
          <a:solidFill>
            <a:schemeClr val="tx2"/>
          </a:solidFill>
          <a:latin typeface="Verdana" pitchFamily="34" charset="0"/>
          <a:ea typeface="ヒラギノ角ゴ Pro W3" pitchFamily="20" charset="-128"/>
        </a:defRPr>
      </a:lvl6pPr>
      <a:lvl7pPr marL="914400" algn="l" rtl="0" eaLnBrk="1" fontAlgn="base" hangingPunct="1">
        <a:spcBef>
          <a:spcPct val="0"/>
        </a:spcBef>
        <a:spcAft>
          <a:spcPct val="0"/>
        </a:spcAft>
        <a:defRPr sz="3200" b="1">
          <a:solidFill>
            <a:schemeClr val="tx2"/>
          </a:solidFill>
          <a:latin typeface="Verdana" pitchFamily="34" charset="0"/>
          <a:ea typeface="ヒラギノ角ゴ Pro W3" pitchFamily="20" charset="-128"/>
        </a:defRPr>
      </a:lvl7pPr>
      <a:lvl8pPr marL="1371600" algn="l" rtl="0" eaLnBrk="1" fontAlgn="base" hangingPunct="1">
        <a:spcBef>
          <a:spcPct val="0"/>
        </a:spcBef>
        <a:spcAft>
          <a:spcPct val="0"/>
        </a:spcAft>
        <a:defRPr sz="3200" b="1">
          <a:solidFill>
            <a:schemeClr val="tx2"/>
          </a:solidFill>
          <a:latin typeface="Verdana" pitchFamily="34" charset="0"/>
          <a:ea typeface="ヒラギノ角ゴ Pro W3" pitchFamily="20" charset="-128"/>
        </a:defRPr>
      </a:lvl8pPr>
      <a:lvl9pPr marL="1828800" algn="l" rtl="0" eaLnBrk="1" fontAlgn="base" hangingPunct="1">
        <a:spcBef>
          <a:spcPct val="0"/>
        </a:spcBef>
        <a:spcAft>
          <a:spcPct val="0"/>
        </a:spcAft>
        <a:defRPr sz="3200" b="1">
          <a:solidFill>
            <a:schemeClr val="tx2"/>
          </a:solidFill>
          <a:latin typeface="Verdana" pitchFamily="34" charset="0"/>
          <a:ea typeface="ヒラギノ角ゴ Pro W3" pitchFamily="20" charset="-128"/>
        </a:defRPr>
      </a:lvl9pPr>
    </p:titleStyle>
    <p:bodyStyle>
      <a:lvl1pPr marL="342900" indent="-342900" algn="l" rtl="0" eaLnBrk="1" fontAlgn="base" hangingPunct="1">
        <a:spcBef>
          <a:spcPct val="20000"/>
        </a:spcBef>
        <a:spcAft>
          <a:spcPct val="0"/>
        </a:spcAft>
        <a:buClr>
          <a:schemeClr val="accent2"/>
        </a:buClr>
        <a:buChar char="•"/>
        <a:defRPr sz="2800">
          <a:solidFill>
            <a:schemeClr val="tx1"/>
          </a:solidFill>
          <a:latin typeface="HelveticaNeueLT Std" pitchFamily="34" charset="0"/>
          <a:ea typeface="+mn-ea"/>
          <a:cs typeface="+mn-cs"/>
        </a:defRPr>
      </a:lvl1pPr>
      <a:lvl2pPr marL="742950" indent="-285750" algn="l" rtl="0" eaLnBrk="1" fontAlgn="base" hangingPunct="1">
        <a:spcBef>
          <a:spcPct val="20000"/>
        </a:spcBef>
        <a:spcAft>
          <a:spcPct val="0"/>
        </a:spcAft>
        <a:buClr>
          <a:srgbClr val="FF9900"/>
        </a:buClr>
        <a:buFont typeface="Arial" charset="0"/>
        <a:buChar char="–"/>
        <a:defRPr sz="2400">
          <a:solidFill>
            <a:schemeClr val="tx1"/>
          </a:solidFill>
          <a:latin typeface="HelveticaNeueLT Std" pitchFamily="34" charset="0"/>
          <a:ea typeface="+mn-ea"/>
        </a:defRPr>
      </a:lvl2pPr>
      <a:lvl3pPr marL="1143000" indent="-228600" algn="l" rtl="0" eaLnBrk="1" fontAlgn="base" hangingPunct="1">
        <a:spcBef>
          <a:spcPct val="20000"/>
        </a:spcBef>
        <a:spcAft>
          <a:spcPct val="0"/>
        </a:spcAft>
        <a:buClr>
          <a:srgbClr val="BFBFBF"/>
        </a:buClr>
        <a:buChar char="•"/>
        <a:defRPr sz="2000">
          <a:solidFill>
            <a:schemeClr val="tx1"/>
          </a:solidFill>
          <a:latin typeface="HelveticaNeueLT Std" pitchFamily="34" charset="0"/>
          <a:ea typeface="+mn-ea"/>
        </a:defRPr>
      </a:lvl3pPr>
      <a:lvl4pPr marL="1600200" indent="-228600" algn="l" rtl="0" eaLnBrk="1" fontAlgn="base" hangingPunct="1">
        <a:spcBef>
          <a:spcPct val="20000"/>
        </a:spcBef>
        <a:spcAft>
          <a:spcPct val="0"/>
        </a:spcAft>
        <a:buChar char="–"/>
        <a:defRPr>
          <a:solidFill>
            <a:schemeClr val="tx1"/>
          </a:solidFill>
          <a:latin typeface="HelveticaNeueLT Std" pitchFamily="34" charset="0"/>
          <a:ea typeface="+mn-ea"/>
        </a:defRPr>
      </a:lvl4pPr>
      <a:lvl5pPr marL="2057400" indent="-228600" algn="l" rtl="0" eaLnBrk="1" fontAlgn="base" hangingPunct="1">
        <a:spcBef>
          <a:spcPct val="20000"/>
        </a:spcBef>
        <a:spcAft>
          <a:spcPct val="0"/>
        </a:spcAft>
        <a:buChar char="»"/>
        <a:defRPr sz="1600">
          <a:solidFill>
            <a:schemeClr val="tx1"/>
          </a:solidFill>
          <a:latin typeface="HelveticaNeueLT Std" pitchFamily="34" charset="0"/>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file:///\\311a01\Upplysingadeild$\T&#246;lfr&#230;&#240;i,%20sk&#253;rslur,%20samantektir,%20listar\Sv&#230;&#240;ask&#253;rsla\2009\kynningar\n&#253;jar%20t&#246;lur.xlsm!&#254;j&#243;fna&#240;ir!%5bn&#253;jar%20t&#246;lur.xlsm%5d&#254;j&#243;fna&#240;ir%20Chart%2019"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file:///\\311a01\Upplysingadeild$\T&#246;lfr&#230;&#240;i,%20sk&#253;rslur,%20samantektir,%20listar\Sv&#230;&#240;ask&#253;rsla\2009\kynningar\n&#253;jar%20t&#246;lur.xlsm!Innbrot_heimili!%5bn&#253;jar%20t&#246;lur.xlsm%5dInnbrot_heimili%20Chart%2015"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file:///\\311a01\Upplysingadeild$\T&#246;lfr&#230;&#240;i,%20sk&#253;rslur,%20samantektir,%20listar\Sv&#230;&#240;ask&#253;rsla\2009\kynningar\n&#253;jar%20t&#246;lur.xlsm!ofbeldi!%5bn&#253;jar%20t&#246;lur.xlsm%5dofbeldi%20Chart%2019"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file:///\\311a01\Upplysingadeild$\T&#246;lfr&#230;&#240;i,%20sk&#253;rslur,%20samantektir,%20listar\Sv&#230;&#240;ask&#253;rsla\2009\kynningar\n&#253;jar%20t&#246;lur.xlsm!eignaspj&#246;ll!%5bn&#253;jar%20t&#246;lur.xlsm%5deignaspj&#246;ll%20Chart%2015"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file:///\\311a01\Upplysingadeild$\T&#246;lfr&#230;&#240;i,%20sk&#253;rslur,%20samantektir,%20listar\Sv&#230;&#240;ask&#253;rsla\2009\kynningar\n&#253;jar%20t&#246;lur.xlsm!slys!%5bn&#253;jar%20t&#246;lur.xlsm%5dslys%20Chart%2018"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is-IS" dirty="0" smtClean="0"/>
              <a:t>Fundur lögreglu og íbúa á Seltjarnarnesi október 2013</a:t>
            </a:r>
            <a:endParaRPr lang="is-I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7704856" cy="792882"/>
          </a:xfrm>
        </p:spPr>
        <p:txBody>
          <a:bodyPr/>
          <a:lstStyle/>
          <a:p>
            <a:r>
              <a:rPr lang="is-IS" altLang="is-IS" dirty="0"/>
              <a:t>Hugmyndafræði</a:t>
            </a:r>
            <a:r>
              <a:rPr lang="is-IS" altLang="is-IS" sz="2400" dirty="0">
                <a:latin typeface="Bookman Old Style" pitchFamily="18" charset="0"/>
              </a:rPr>
              <a:t/>
            </a:r>
            <a:br>
              <a:rPr lang="is-IS" altLang="is-IS" sz="2400" dirty="0">
                <a:latin typeface="Bookman Old Style" pitchFamily="18" charset="0"/>
              </a:rPr>
            </a:br>
            <a:endParaRPr lang="is-IS" altLang="is-IS" sz="2400" dirty="0"/>
          </a:p>
        </p:txBody>
      </p:sp>
      <p:sp>
        <p:nvSpPr>
          <p:cNvPr id="5" name="TextBox 4"/>
          <p:cNvSpPr txBox="1"/>
          <p:nvPr/>
        </p:nvSpPr>
        <p:spPr>
          <a:xfrm>
            <a:off x="1835696" y="1772816"/>
            <a:ext cx="6912768" cy="5047536"/>
          </a:xfrm>
          <a:prstGeom prst="rect">
            <a:avLst/>
          </a:prstGeom>
          <a:noFill/>
        </p:spPr>
        <p:txBody>
          <a:bodyPr wrap="square" rtlCol="0">
            <a:spAutoFit/>
          </a:bodyPr>
          <a:lstStyle/>
          <a:p>
            <a:pPr algn="just">
              <a:defRPr/>
            </a:pPr>
            <a:r>
              <a:rPr lang="is-IS" sz="1400" dirty="0">
                <a:latin typeface="HelveticaNeueLT Std"/>
              </a:rPr>
              <a:t>Að hægt </a:t>
            </a:r>
            <a:r>
              <a:rPr lang="is-IS" sz="1400" dirty="0" err="1">
                <a:latin typeface="HelveticaNeueLT Std"/>
              </a:rPr>
              <a:t>sé</a:t>
            </a:r>
            <a:r>
              <a:rPr lang="is-IS" sz="1400" dirty="0">
                <a:latin typeface="HelveticaNeueLT Std"/>
              </a:rPr>
              <a:t> að veita betri, skilvirkari og markvissari þjónustu með því að færa útkallslögreglu og rannsóknardeildir nær íbúum. Þannig náist</a:t>
            </a:r>
          </a:p>
          <a:p>
            <a:pPr algn="just">
              <a:defRPr/>
            </a:pPr>
            <a:endParaRPr lang="is-IS" sz="1400" dirty="0">
              <a:latin typeface="HelveticaNeueLT Std"/>
            </a:endParaRPr>
          </a:p>
          <a:p>
            <a:pPr lvl="1">
              <a:defRPr/>
            </a:pPr>
            <a:r>
              <a:rPr lang="is-IS" sz="1400" dirty="0">
                <a:latin typeface="HelveticaNeueLT Std"/>
              </a:rPr>
              <a:t>Aukinn sýnileiki</a:t>
            </a:r>
          </a:p>
          <a:p>
            <a:pPr lvl="1">
              <a:buFontTx/>
              <a:buNone/>
              <a:defRPr/>
            </a:pPr>
            <a:endParaRPr lang="is-IS" sz="1400" dirty="0">
              <a:latin typeface="HelveticaNeueLT Std"/>
            </a:endParaRPr>
          </a:p>
          <a:p>
            <a:pPr lvl="1">
              <a:defRPr/>
            </a:pPr>
            <a:r>
              <a:rPr lang="is-IS" sz="1400" dirty="0">
                <a:latin typeface="HelveticaNeueLT Std"/>
              </a:rPr>
              <a:t>Aukið gegnsæi</a:t>
            </a:r>
          </a:p>
          <a:p>
            <a:pPr lvl="1">
              <a:defRPr/>
            </a:pPr>
            <a:endParaRPr lang="is-IS" sz="1400" dirty="0">
              <a:latin typeface="HelveticaNeueLT Std"/>
            </a:endParaRPr>
          </a:p>
          <a:p>
            <a:pPr lvl="1">
              <a:defRPr/>
            </a:pPr>
            <a:r>
              <a:rPr lang="is-IS" sz="1400" dirty="0">
                <a:latin typeface="HelveticaNeueLT Std"/>
              </a:rPr>
              <a:t>Markvissari og betri afbrotavarnir</a:t>
            </a:r>
          </a:p>
          <a:p>
            <a:pPr lvl="1">
              <a:defRPr/>
            </a:pPr>
            <a:endParaRPr lang="is-IS" sz="1400" dirty="0">
              <a:latin typeface="HelveticaNeueLT Std"/>
            </a:endParaRPr>
          </a:p>
          <a:p>
            <a:pPr lvl="2">
              <a:defRPr/>
            </a:pPr>
            <a:r>
              <a:rPr lang="is-IS" sz="1400" b="1" dirty="0">
                <a:latin typeface="HelveticaNeueLT Std"/>
              </a:rPr>
              <a:t>Áhersla á börn og ungmenni</a:t>
            </a:r>
          </a:p>
          <a:p>
            <a:pPr lvl="2">
              <a:buFontTx/>
              <a:buNone/>
              <a:defRPr/>
            </a:pPr>
            <a:endParaRPr lang="is-IS" sz="1400" dirty="0">
              <a:latin typeface="HelveticaNeueLT Std"/>
            </a:endParaRPr>
          </a:p>
          <a:p>
            <a:pPr lvl="3">
              <a:defRPr/>
            </a:pPr>
            <a:r>
              <a:rPr lang="is-IS" sz="1400" dirty="0">
                <a:latin typeface="HelveticaNeueLT Std"/>
              </a:rPr>
              <a:t>Einstaklingsmiðaðar afbrotavarnir</a:t>
            </a:r>
          </a:p>
          <a:p>
            <a:pPr lvl="3">
              <a:defRPr/>
            </a:pPr>
            <a:endParaRPr lang="is-IS" sz="1400" dirty="0">
              <a:latin typeface="HelveticaNeueLT Std"/>
            </a:endParaRPr>
          </a:p>
          <a:p>
            <a:pPr lvl="3">
              <a:defRPr/>
            </a:pPr>
            <a:r>
              <a:rPr lang="is-IS" sz="1400" dirty="0">
                <a:latin typeface="HelveticaNeueLT Std"/>
              </a:rPr>
              <a:t>Samvinna við stofnanir – sveitarfélög</a:t>
            </a:r>
          </a:p>
          <a:p>
            <a:pPr lvl="3">
              <a:defRPr/>
            </a:pPr>
            <a:endParaRPr lang="is-IS" sz="1400" dirty="0">
              <a:latin typeface="HelveticaNeueLT Std"/>
            </a:endParaRPr>
          </a:p>
          <a:p>
            <a:pPr lvl="2">
              <a:defRPr/>
            </a:pPr>
            <a:r>
              <a:rPr lang="is-IS" sz="1400" dirty="0">
                <a:latin typeface="HelveticaNeueLT Std"/>
              </a:rPr>
              <a:t>Notkun tölfræði innan svæða til að greina vandann og leita lausna</a:t>
            </a:r>
          </a:p>
          <a:p>
            <a:pPr lvl="1">
              <a:defRPr/>
            </a:pPr>
            <a:endParaRPr lang="is-IS" sz="1400" dirty="0">
              <a:latin typeface="HelveticaNeueLT Std"/>
            </a:endParaRPr>
          </a:p>
          <a:p>
            <a:pPr lvl="1">
              <a:defRPr/>
            </a:pPr>
            <a:r>
              <a:rPr lang="is-IS" sz="1400" dirty="0">
                <a:latin typeface="HelveticaNeueLT Std"/>
              </a:rPr>
              <a:t>Aukin samkeppni og hraðari þróun fram á við</a:t>
            </a:r>
          </a:p>
          <a:p>
            <a:pPr lvl="1">
              <a:defRPr/>
            </a:pPr>
            <a:endParaRPr lang="is-IS" sz="1400" dirty="0">
              <a:latin typeface="HelveticaNeueLT Std"/>
            </a:endParaRPr>
          </a:p>
          <a:p>
            <a:pPr lvl="1">
              <a:defRPr/>
            </a:pPr>
            <a:r>
              <a:rPr lang="is-IS" sz="1400" dirty="0">
                <a:latin typeface="HelveticaNeueLT Std"/>
              </a:rPr>
              <a:t>Skýrari ábyrgð</a:t>
            </a:r>
          </a:p>
          <a:p>
            <a:pPr lvl="1">
              <a:defRPr/>
            </a:pPr>
            <a:endParaRPr lang="is-IS" sz="1400" dirty="0">
              <a:latin typeface="HelveticaNeueLT Std"/>
            </a:endParaRPr>
          </a:p>
          <a:p>
            <a:pPr lvl="1">
              <a:defRPr/>
            </a:pPr>
            <a:r>
              <a:rPr lang="is-IS" sz="1400" dirty="0">
                <a:latin typeface="HelveticaNeueLT Std"/>
              </a:rPr>
              <a:t>Áhersla á kjarnastarfsemi lögreglu</a:t>
            </a:r>
          </a:p>
          <a:p>
            <a:pPr marL="285750" indent="-285750">
              <a:buFont typeface="Arial" panose="020B0604020202020204" pitchFamily="34" charset="0"/>
              <a:buChar char="•"/>
            </a:pPr>
            <a:endParaRPr lang="en-GB" sz="1400" dirty="0">
              <a:latin typeface="HelveticaNeueLT Std" pitchFamily="34" charset="0"/>
            </a:endParaRPr>
          </a:p>
        </p:txBody>
      </p:sp>
    </p:spTree>
    <p:extLst>
      <p:ext uri="{BB962C8B-B14F-4D97-AF65-F5344CB8AC3E}">
        <p14:creationId xmlns:p14="http://schemas.microsoft.com/office/powerpoint/2010/main" val="3047297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7704856" cy="792882"/>
          </a:xfrm>
        </p:spPr>
        <p:txBody>
          <a:bodyPr/>
          <a:lstStyle/>
          <a:p>
            <a:r>
              <a:rPr lang="is-IS" altLang="is-IS" dirty="0"/>
              <a:t>Topp tíu listi</a:t>
            </a:r>
            <a:r>
              <a:rPr lang="is-IS" altLang="is-IS" sz="2400" dirty="0">
                <a:latin typeface="Bookman Old Style" pitchFamily="18" charset="0"/>
              </a:rPr>
              <a:t/>
            </a:r>
            <a:br>
              <a:rPr lang="is-IS" altLang="is-IS" sz="2400" dirty="0">
                <a:latin typeface="Bookman Old Style" pitchFamily="18" charset="0"/>
              </a:rPr>
            </a:br>
            <a:endParaRPr lang="is-IS" altLang="is-IS" sz="2400" dirty="0"/>
          </a:p>
        </p:txBody>
      </p:sp>
      <p:sp>
        <p:nvSpPr>
          <p:cNvPr id="5" name="TextBox 4"/>
          <p:cNvSpPr txBox="1"/>
          <p:nvPr/>
        </p:nvSpPr>
        <p:spPr>
          <a:xfrm>
            <a:off x="1835696" y="1772816"/>
            <a:ext cx="6912768" cy="1452705"/>
          </a:xfrm>
          <a:prstGeom prst="rect">
            <a:avLst/>
          </a:prstGeom>
          <a:noFill/>
        </p:spPr>
        <p:txBody>
          <a:bodyPr wrap="square" rtlCol="0">
            <a:spAutoFit/>
          </a:bodyPr>
          <a:lstStyle/>
          <a:p>
            <a:pPr marL="342900" indent="-342900" fontAlgn="base">
              <a:spcBef>
                <a:spcPct val="20000"/>
              </a:spcBef>
              <a:spcAft>
                <a:spcPct val="0"/>
              </a:spcAft>
              <a:buClr>
                <a:schemeClr val="accent2"/>
              </a:buClr>
              <a:buFont typeface="Arial" panose="020B0604020202020204" pitchFamily="34" charset="0"/>
              <a:buChar char="•"/>
              <a:defRPr/>
            </a:pPr>
            <a:r>
              <a:rPr lang="is-IS" sz="2400" dirty="0">
                <a:latin typeface="HelveticaNeueLT Std" pitchFamily="34" charset="0"/>
              </a:rPr>
              <a:t>Leita uppi síbrotamenn og fylgjast með þeim</a:t>
            </a:r>
          </a:p>
          <a:p>
            <a:pPr marL="800100" lvl="2" indent="-342900" fontAlgn="base">
              <a:spcBef>
                <a:spcPct val="20000"/>
              </a:spcBef>
              <a:spcAft>
                <a:spcPct val="0"/>
              </a:spcAft>
              <a:buClr>
                <a:srgbClr val="FFC000"/>
              </a:buClr>
              <a:buFont typeface="HelveticaNeueLT Std" pitchFamily="34" charset="0"/>
              <a:buChar char="–"/>
              <a:defRPr/>
            </a:pPr>
            <a:r>
              <a:rPr lang="is-IS" sz="2200" dirty="0">
                <a:latin typeface="HelveticaNeueLT Std" pitchFamily="34" charset="0"/>
              </a:rPr>
              <a:t>Freista þess að koma þeim </a:t>
            </a:r>
            <a:r>
              <a:rPr lang="is-IS" sz="2200" dirty="0" err="1">
                <a:latin typeface="HelveticaNeueLT Std" pitchFamily="34" charset="0"/>
              </a:rPr>
              <a:t>úr</a:t>
            </a:r>
            <a:r>
              <a:rPr lang="is-IS" sz="2200" dirty="0">
                <a:latin typeface="HelveticaNeueLT Std" pitchFamily="34" charset="0"/>
              </a:rPr>
              <a:t> umferð haldi þeir brotum áfram</a:t>
            </a:r>
          </a:p>
          <a:p>
            <a:pPr marL="285750" indent="-285750">
              <a:buFont typeface="Arial" panose="020B0604020202020204" pitchFamily="34" charset="0"/>
              <a:buChar char="•"/>
            </a:pPr>
            <a:endParaRPr lang="en-GB" sz="1600" dirty="0">
              <a:latin typeface="HelveticaNeueLT Std" pitchFamily="34" charset="0"/>
            </a:endParaRPr>
          </a:p>
        </p:txBody>
      </p:sp>
    </p:spTree>
    <p:extLst>
      <p:ext uri="{BB962C8B-B14F-4D97-AF65-F5344CB8AC3E}">
        <p14:creationId xmlns:p14="http://schemas.microsoft.com/office/powerpoint/2010/main" val="343274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704856" cy="864890"/>
          </a:xfrm>
        </p:spPr>
        <p:txBody>
          <a:bodyPr/>
          <a:lstStyle/>
          <a:p>
            <a:r>
              <a:rPr lang="is-IS" dirty="0"/>
              <a:t>Næstu skref</a:t>
            </a:r>
            <a:endParaRPr lang="en-US" dirty="0"/>
          </a:p>
        </p:txBody>
      </p:sp>
      <p:sp>
        <p:nvSpPr>
          <p:cNvPr id="5" name="Content Placeholder 2"/>
          <p:cNvSpPr>
            <a:spLocks noGrp="1"/>
          </p:cNvSpPr>
          <p:nvPr>
            <p:ph idx="1"/>
          </p:nvPr>
        </p:nvSpPr>
        <p:spPr>
          <a:xfrm>
            <a:off x="1763688" y="1772816"/>
            <a:ext cx="6694487" cy="4114800"/>
          </a:xfrm>
        </p:spPr>
        <p:txBody>
          <a:bodyPr>
            <a:normAutofit/>
          </a:bodyPr>
          <a:lstStyle/>
          <a:p>
            <a:pPr marL="914400" lvl="2" indent="0">
              <a:buNone/>
              <a:defRPr/>
            </a:pPr>
            <a:endParaRPr lang="is-IS" sz="1600" dirty="0" smtClean="0">
              <a:latin typeface="Bookman Old Style" pitchFamily="18" charset="0"/>
            </a:endParaRPr>
          </a:p>
          <a:p>
            <a:pPr>
              <a:defRPr/>
            </a:pPr>
            <a:r>
              <a:rPr lang="is-IS" sz="2400" dirty="0" smtClean="0"/>
              <a:t>Halda áfram því góða samstarfi sem til staðar er í barna- og unglingamálum og </a:t>
            </a:r>
            <a:r>
              <a:rPr lang="is-IS" sz="2400" dirty="0" err="1" smtClean="0"/>
              <a:t>bæta</a:t>
            </a:r>
            <a:r>
              <a:rPr lang="is-IS" sz="2400" dirty="0" smtClean="0"/>
              <a:t> í ef mögulegt</a:t>
            </a:r>
          </a:p>
          <a:p>
            <a:pPr>
              <a:defRPr/>
            </a:pPr>
            <a:r>
              <a:rPr lang="is-IS" sz="2400" dirty="0" smtClean="0"/>
              <a:t>Auka sýnilegt eftirlit í miðborginni um helgar, á þeim tímum og á þeim stöðum þar sem ofbeldisbrot eru flest</a:t>
            </a:r>
          </a:p>
          <a:p>
            <a:pPr marL="0" indent="0">
              <a:buNone/>
              <a:defRPr/>
            </a:pPr>
            <a:endParaRPr lang="is-IS" sz="2400" dirty="0" smtClean="0">
              <a:latin typeface="Bookman Old Style" pitchFamily="18" charset="0"/>
            </a:endParaRPr>
          </a:p>
          <a:p>
            <a:pPr lvl="2">
              <a:defRPr/>
            </a:pPr>
            <a:endParaRPr lang="is-IS" sz="1600" dirty="0" smtClean="0">
              <a:latin typeface="Bookman Old Style" pitchFamily="18" charset="0"/>
            </a:endParaRPr>
          </a:p>
          <a:p>
            <a:pPr>
              <a:defRPr/>
            </a:pPr>
            <a:endParaRPr lang="is-IS" sz="2400" dirty="0" smtClean="0">
              <a:latin typeface="Bookman Old Style" pitchFamily="18" charset="0"/>
            </a:endParaRPr>
          </a:p>
        </p:txBody>
      </p:sp>
    </p:spTree>
    <p:extLst>
      <p:ext uri="{BB962C8B-B14F-4D97-AF65-F5344CB8AC3E}">
        <p14:creationId xmlns:p14="http://schemas.microsoft.com/office/powerpoint/2010/main" val="11965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bwMode="auto">
          <a:xfrm>
            <a:off x="1619672" y="908720"/>
            <a:ext cx="7524328" cy="345638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s-IS" sz="2400" b="0" i="0" u="none" strike="noStrike" cap="none" normalizeH="0" baseline="0" dirty="0" smtClean="0">
              <a:ln>
                <a:noFill/>
              </a:ln>
              <a:solidFill>
                <a:schemeClr val="tx1"/>
              </a:solidFill>
              <a:effectLst/>
              <a:latin typeface="Arial" charset="0"/>
              <a:ea typeface="ヒラギノ角ゴ Pro W3" pitchFamily="2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is-IS" sz="2400" dirty="0" smtClean="0">
              <a:latin typeface="Arial" charset="0"/>
              <a:ea typeface="ヒラギノ角ゴ Pro W3" pitchFamily="2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is-IS" sz="2400" b="0" i="0" u="none" strike="noStrike" cap="none" normalizeH="0" baseline="0" dirty="0" smtClean="0">
              <a:ln>
                <a:noFill/>
              </a:ln>
              <a:solidFill>
                <a:schemeClr val="tx1"/>
              </a:solidFill>
              <a:effectLst/>
              <a:latin typeface="Arial" charset="0"/>
              <a:ea typeface="ヒラギノ角ゴ Pro W3" pitchFamily="2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is-IS" sz="2400" dirty="0" smtClean="0">
              <a:solidFill>
                <a:schemeClr val="bg1"/>
              </a:solidFill>
              <a:latin typeface="Arial" charset="0"/>
              <a:ea typeface="ヒラギノ角ゴ Pro W3" pitchFamily="2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is-IS" sz="2400" b="0" i="0" u="none" strike="noStrike" cap="none" normalizeH="0" baseline="0" dirty="0" smtClean="0">
              <a:ln>
                <a:noFill/>
              </a:ln>
              <a:solidFill>
                <a:schemeClr val="bg1"/>
              </a:solidFill>
              <a:effectLst/>
              <a:latin typeface="Arial" charset="0"/>
              <a:ea typeface="ヒラギノ角ゴ Pro W3" pitchFamily="2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is-IS" sz="2400" dirty="0" smtClean="0">
              <a:solidFill>
                <a:schemeClr val="bg1"/>
              </a:solidFill>
              <a:latin typeface="Arial" charset="0"/>
              <a:ea typeface="ヒラギノ角ゴ Pro W3" pitchFamily="20"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is-I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mj-ea"/>
                <a:cs typeface="Calibri" pitchFamily="34" charset="0"/>
              </a:rPr>
              <a:t>Viðhorf</a:t>
            </a:r>
            <a:r>
              <a:rPr kumimoji="0" lang="is-IS" sz="36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ヒラギノ角ゴ Pro W3" pitchFamily="20" charset="-128"/>
                <a:cs typeface="Calibri" pitchFamily="34" charset="0"/>
              </a:rPr>
              <a:t> </a:t>
            </a:r>
            <a:r>
              <a:rPr lang="is-I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mj-ea"/>
                <a:cs typeface="Calibri" pitchFamily="34" charset="0"/>
              </a:rPr>
              <a:t>til</a:t>
            </a:r>
            <a:r>
              <a:rPr kumimoji="0" lang="is-IS" sz="36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ヒラギノ角ゴ Pro W3" pitchFamily="20" charset="-128"/>
                <a:cs typeface="Calibri" pitchFamily="34" charset="0"/>
              </a:rPr>
              <a:t> </a:t>
            </a:r>
            <a:r>
              <a:rPr lang="is-IS" sz="3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mj-ea"/>
                <a:cs typeface="Calibri" pitchFamily="34" charset="0"/>
              </a:rPr>
              <a:t>lögreglu</a:t>
            </a:r>
          </a:p>
        </p:txBody>
      </p:sp>
      <p:sp>
        <p:nvSpPr>
          <p:cNvPr id="3" name="Rectangle 2"/>
          <p:cNvSpPr/>
          <p:nvPr/>
        </p:nvSpPr>
        <p:spPr>
          <a:xfrm>
            <a:off x="1619672" y="1713582"/>
            <a:ext cx="7524328"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s-IS" sz="5400" b="1" cap="all" dirty="0" smtClean="0">
                <a:ln w="0"/>
                <a:solidFill>
                  <a:schemeClr val="bg1"/>
                </a:solidFill>
                <a:effectLst>
                  <a:reflection blurRad="12700" stA="50000" endPos="50000" dist="5000" dir="5400000" sy="-100000" rotWithShape="0"/>
                </a:effectLst>
                <a:latin typeface="Calibri" pitchFamily="34" charset="0"/>
                <a:ea typeface="ヒラギノ角ゴ Pro W3" pitchFamily="20" charset="-128"/>
                <a:cs typeface="Calibri" pitchFamily="34" charset="0"/>
              </a:rPr>
              <a:t>Þolendakönnun</a:t>
            </a:r>
            <a:endParaRPr lang="is-IS" sz="5400" b="1" cap="all" dirty="0">
              <a:ln w="0"/>
              <a:solidFill>
                <a:schemeClr val="bg1"/>
              </a:solidFill>
              <a:effectLst>
                <a:reflection blurRad="12700" stA="50000" endPos="50000" dist="5000" dir="5400000" sy="-100000" rotWithShape="0"/>
              </a:effectLst>
              <a:latin typeface="Calibri" pitchFamily="34" charset="0"/>
              <a:cs typeface="Calibri" pitchFamily="34" charset="0"/>
            </a:endParaRPr>
          </a:p>
        </p:txBody>
      </p:sp>
    </p:spTree>
    <p:extLst>
      <p:ext uri="{BB962C8B-B14F-4D97-AF65-F5344CB8AC3E}">
        <p14:creationId xmlns:p14="http://schemas.microsoft.com/office/powerpoint/2010/main" val="273046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48680"/>
            <a:ext cx="6985000" cy="433140"/>
          </a:xfrm>
        </p:spPr>
        <p:txBody>
          <a:bodyPr>
            <a:normAutofit fontScale="90000"/>
          </a:bodyPr>
          <a:lstStyle/>
          <a:p>
            <a:r>
              <a:rPr lang="is-IS" sz="2700" dirty="0"/>
              <a:t>Hlutfall þeirra sem segja lögreglu skila góðu starfi við að stemma stigu við </a:t>
            </a:r>
            <a:r>
              <a:rPr lang="is-IS" sz="2700" dirty="0" smtClean="0"/>
              <a:t>afbrotum</a:t>
            </a:r>
            <a:endParaRPr lang="is-IS" sz="3600" dirty="0"/>
          </a:p>
        </p:txBody>
      </p:sp>
      <p:sp>
        <p:nvSpPr>
          <p:cNvPr id="3" name="Content Placeholder 2"/>
          <p:cNvSpPr>
            <a:spLocks noGrp="1"/>
          </p:cNvSpPr>
          <p:nvPr>
            <p:ph idx="1"/>
          </p:nvPr>
        </p:nvSpPr>
        <p:spPr>
          <a:xfrm>
            <a:off x="1763688" y="4509120"/>
            <a:ext cx="7272808" cy="1944216"/>
          </a:xfrm>
        </p:spPr>
        <p:txBody>
          <a:bodyPr/>
          <a:lstStyle/>
          <a:p>
            <a:r>
              <a:rPr lang="is-IS" sz="2000" dirty="0" smtClean="0"/>
              <a:t>90% íbúa á höfuðborgarsvæðinu eru ánægðir með störf lögreglu</a:t>
            </a:r>
          </a:p>
          <a:p>
            <a:pPr lvl="1"/>
            <a:r>
              <a:rPr lang="is-IS" sz="1600" dirty="0" err="1"/>
              <a:t>Hærra</a:t>
            </a:r>
            <a:r>
              <a:rPr lang="is-IS" sz="1600" dirty="0"/>
              <a:t> hlutfall en tvö síðustu ár</a:t>
            </a:r>
          </a:p>
          <a:p>
            <a:r>
              <a:rPr lang="is-IS" sz="2000" dirty="0" smtClean="0"/>
              <a:t>100% íbúa á Seltjarnarnesi eru ánægðir með störf lögreglu</a:t>
            </a:r>
          </a:p>
          <a:p>
            <a:pPr lvl="1"/>
            <a:r>
              <a:rPr lang="is-IS" sz="1600" dirty="0" smtClean="0"/>
              <a:t>Hækkun frá fyrri árum</a:t>
            </a:r>
          </a:p>
          <a:p>
            <a:endParaRPr lang="is-IS" dirty="0"/>
          </a:p>
        </p:txBody>
      </p:sp>
      <p:graphicFrame>
        <p:nvGraphicFramePr>
          <p:cNvPr id="6" name="Chart 5"/>
          <p:cNvGraphicFramePr>
            <a:graphicFrameLocks/>
          </p:cNvGraphicFramePr>
          <p:nvPr>
            <p:extLst>
              <p:ext uri="{D42A27DB-BD31-4B8C-83A1-F6EECF244321}">
                <p14:modId xmlns:p14="http://schemas.microsoft.com/office/powerpoint/2010/main" val="1166707286"/>
              </p:ext>
            </p:extLst>
          </p:nvPr>
        </p:nvGraphicFramePr>
        <p:xfrm>
          <a:off x="2195736" y="1628800"/>
          <a:ext cx="64960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1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s-IS" sz="2400" dirty="0" smtClean="0"/>
              <a:t>Hlutfall þeirra sem telja lögreglu aðgengilega</a:t>
            </a:r>
            <a:endParaRPr lang="is-IS" sz="2400" dirty="0"/>
          </a:p>
        </p:txBody>
      </p:sp>
      <p:sp>
        <p:nvSpPr>
          <p:cNvPr id="3" name="Content Placeholder 2"/>
          <p:cNvSpPr>
            <a:spLocks noGrp="1"/>
          </p:cNvSpPr>
          <p:nvPr>
            <p:ph idx="1"/>
          </p:nvPr>
        </p:nvSpPr>
        <p:spPr>
          <a:xfrm>
            <a:off x="1763713" y="4509120"/>
            <a:ext cx="7272783" cy="2016224"/>
          </a:xfrm>
        </p:spPr>
        <p:txBody>
          <a:bodyPr>
            <a:normAutofit fontScale="85000" lnSpcReduction="20000"/>
          </a:bodyPr>
          <a:lstStyle/>
          <a:p>
            <a:r>
              <a:rPr lang="is-IS" sz="2400" dirty="0" smtClean="0"/>
              <a:t>76% íbúa á höfuðborgarsvæðinu telja lögreglu aðgengilega</a:t>
            </a:r>
          </a:p>
          <a:p>
            <a:pPr lvl="1"/>
            <a:r>
              <a:rPr lang="is-IS" sz="2100" dirty="0"/>
              <a:t>Mun </a:t>
            </a:r>
            <a:r>
              <a:rPr lang="is-IS" sz="2100" dirty="0" err="1"/>
              <a:t>hærra</a:t>
            </a:r>
            <a:r>
              <a:rPr lang="is-IS" sz="2100" dirty="0"/>
              <a:t> hlutfall en síðustu </a:t>
            </a:r>
            <a:r>
              <a:rPr lang="is-IS" sz="2100" dirty="0" smtClean="0"/>
              <a:t>ár</a:t>
            </a:r>
          </a:p>
          <a:p>
            <a:pPr lvl="1"/>
            <a:r>
              <a:rPr lang="is-IS" sz="2100" dirty="0" smtClean="0"/>
              <a:t>55% sjá </a:t>
            </a:r>
            <a:r>
              <a:rPr lang="is-IS" sz="2100" dirty="0" err="1" smtClean="0"/>
              <a:t>lögreglubíl</a:t>
            </a:r>
            <a:r>
              <a:rPr lang="is-IS" sz="2100" dirty="0" smtClean="0"/>
              <a:t> í </a:t>
            </a:r>
            <a:r>
              <a:rPr lang="is-IS" sz="2100" dirty="0" err="1" smtClean="0"/>
              <a:t>sínu</a:t>
            </a:r>
            <a:r>
              <a:rPr lang="is-IS" sz="2100" dirty="0" smtClean="0"/>
              <a:t> hverfi 2-3 sinnum í mánuði eða oftar</a:t>
            </a:r>
          </a:p>
          <a:p>
            <a:r>
              <a:rPr lang="is-IS" sz="2200" dirty="0" smtClean="0"/>
              <a:t>56% íbúa á Seltjarnarnesi telja lögreglu aðgengilega</a:t>
            </a:r>
          </a:p>
          <a:p>
            <a:pPr lvl="1"/>
            <a:r>
              <a:rPr lang="is-IS" sz="2100" dirty="0" smtClean="0"/>
              <a:t>Svipað hlutfall og síðustu ár</a:t>
            </a:r>
          </a:p>
          <a:p>
            <a:pPr lvl="1"/>
            <a:r>
              <a:rPr lang="is-IS" sz="2100" dirty="0" smtClean="0"/>
              <a:t>73% sjá </a:t>
            </a:r>
            <a:r>
              <a:rPr lang="is-IS" sz="2100" dirty="0" err="1" smtClean="0"/>
              <a:t>lögreglubíl</a:t>
            </a:r>
            <a:r>
              <a:rPr lang="is-IS" sz="2100" dirty="0" smtClean="0"/>
              <a:t> í </a:t>
            </a:r>
            <a:r>
              <a:rPr lang="is-IS" sz="2100" dirty="0" err="1" smtClean="0"/>
              <a:t>sínu</a:t>
            </a:r>
            <a:r>
              <a:rPr lang="is-IS" sz="2100" dirty="0" smtClean="0"/>
              <a:t> byggðarlagi 2-3 sinnum í mánuði eða oftar</a:t>
            </a:r>
          </a:p>
        </p:txBody>
      </p:sp>
      <p:graphicFrame>
        <p:nvGraphicFramePr>
          <p:cNvPr id="5" name="Chart 4"/>
          <p:cNvGraphicFramePr>
            <a:graphicFrameLocks/>
          </p:cNvGraphicFramePr>
          <p:nvPr>
            <p:extLst>
              <p:ext uri="{D42A27DB-BD31-4B8C-83A1-F6EECF244321}">
                <p14:modId xmlns:p14="http://schemas.microsoft.com/office/powerpoint/2010/main" val="2595065823"/>
              </p:ext>
            </p:extLst>
          </p:nvPr>
        </p:nvGraphicFramePr>
        <p:xfrm>
          <a:off x="2123728" y="1556792"/>
          <a:ext cx="64960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0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s-IS" sz="2400" dirty="0"/>
              <a:t>Ástæður þess að fólk telur lögreglu </a:t>
            </a:r>
            <a:r>
              <a:rPr lang="is-IS" sz="2400" dirty="0" err="1"/>
              <a:t>óaðgengilega</a:t>
            </a:r>
            <a:endParaRPr lang="is-IS" sz="2400" dirty="0"/>
          </a:p>
        </p:txBody>
      </p:sp>
      <p:sp>
        <p:nvSpPr>
          <p:cNvPr id="3" name="Content Placeholder 2"/>
          <p:cNvSpPr>
            <a:spLocks noGrp="1"/>
          </p:cNvSpPr>
          <p:nvPr>
            <p:ph idx="1"/>
          </p:nvPr>
        </p:nvSpPr>
        <p:spPr>
          <a:xfrm>
            <a:off x="1763688" y="4725144"/>
            <a:ext cx="7272783" cy="1658888"/>
          </a:xfrm>
        </p:spPr>
        <p:txBody>
          <a:bodyPr>
            <a:normAutofit fontScale="92500" lnSpcReduction="10000"/>
          </a:bodyPr>
          <a:lstStyle/>
          <a:p>
            <a:r>
              <a:rPr lang="is-IS" sz="2200" dirty="0"/>
              <a:t>Að meðaltali 44% íbúa á höfuðborgarsvæðinu </a:t>
            </a:r>
            <a:r>
              <a:rPr lang="is-IS" sz="2200" dirty="0" smtClean="0"/>
              <a:t>sem telja lögregluna vera </a:t>
            </a:r>
            <a:r>
              <a:rPr lang="is-IS" sz="2200" dirty="0" err="1" smtClean="0"/>
              <a:t>óaðgengilega</a:t>
            </a:r>
            <a:r>
              <a:rPr lang="is-IS" sz="2200" dirty="0" smtClean="0"/>
              <a:t> finnst </a:t>
            </a:r>
            <a:r>
              <a:rPr lang="is-IS" sz="2200" dirty="0"/>
              <a:t>vanta lögreglustöð í sitt hverfi</a:t>
            </a:r>
          </a:p>
          <a:p>
            <a:r>
              <a:rPr lang="is-IS" sz="2200" dirty="0" smtClean="0"/>
              <a:t>62% íbúa á Seltjarnarnesi sem finnst lögregla </a:t>
            </a:r>
            <a:r>
              <a:rPr lang="is-IS" sz="2200" dirty="0" err="1" smtClean="0"/>
              <a:t>óaðgengileg</a:t>
            </a:r>
            <a:r>
              <a:rPr lang="is-IS" sz="2200" dirty="0" smtClean="0"/>
              <a:t> </a:t>
            </a:r>
            <a:r>
              <a:rPr lang="is-IS" sz="2200" dirty="0"/>
              <a:t>finnst vanta lögreglustöð í sitt </a:t>
            </a:r>
            <a:r>
              <a:rPr lang="is-IS" sz="2200" dirty="0" smtClean="0"/>
              <a:t>byggðarlag</a:t>
            </a:r>
            <a:endParaRPr lang="is-IS" sz="2200" dirty="0"/>
          </a:p>
          <a:p>
            <a:endParaRPr lang="is-IS" sz="2200" dirty="0"/>
          </a:p>
          <a:p>
            <a:pPr lvl="1"/>
            <a:endParaRPr lang="is-IS" dirty="0"/>
          </a:p>
        </p:txBody>
      </p:sp>
      <p:graphicFrame>
        <p:nvGraphicFramePr>
          <p:cNvPr id="6" name="Chart 5"/>
          <p:cNvGraphicFramePr>
            <a:graphicFrameLocks/>
          </p:cNvGraphicFramePr>
          <p:nvPr>
            <p:extLst>
              <p:ext uri="{D42A27DB-BD31-4B8C-83A1-F6EECF244321}">
                <p14:modId xmlns:p14="http://schemas.microsoft.com/office/powerpoint/2010/main" val="58620938"/>
              </p:ext>
            </p:extLst>
          </p:nvPr>
        </p:nvGraphicFramePr>
        <p:xfrm>
          <a:off x="2195736" y="1628800"/>
          <a:ext cx="64960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95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s-IS" sz="2400" dirty="0" smtClean="0"/>
              <a:t>Með hvaða hætti leitaði </a:t>
            </a:r>
            <a:r>
              <a:rPr lang="is-IS" sz="2400" dirty="0"/>
              <a:t>fólk eftir aðstoð, upplýsingum eða fræðslu </a:t>
            </a:r>
            <a:r>
              <a:rPr lang="is-IS" sz="2400" dirty="0" err="1"/>
              <a:t>hjá</a:t>
            </a:r>
            <a:r>
              <a:rPr lang="is-IS" sz="2400" dirty="0"/>
              <a:t> lögreglu?</a:t>
            </a:r>
          </a:p>
        </p:txBody>
      </p:sp>
      <p:sp>
        <p:nvSpPr>
          <p:cNvPr id="3" name="Content Placeholder 2"/>
          <p:cNvSpPr>
            <a:spLocks noGrp="1"/>
          </p:cNvSpPr>
          <p:nvPr>
            <p:ph idx="1"/>
          </p:nvPr>
        </p:nvSpPr>
        <p:spPr>
          <a:xfrm>
            <a:off x="1763688" y="4437112"/>
            <a:ext cx="7272783" cy="2088232"/>
          </a:xfrm>
        </p:spPr>
        <p:txBody>
          <a:bodyPr>
            <a:normAutofit fontScale="77500" lnSpcReduction="20000"/>
          </a:bodyPr>
          <a:lstStyle/>
          <a:p>
            <a:r>
              <a:rPr lang="is-IS" sz="2400" dirty="0" smtClean="0"/>
              <a:t>46% íbúa </a:t>
            </a:r>
            <a:r>
              <a:rPr lang="is-IS" sz="2400" dirty="0"/>
              <a:t>á höfuðborgarsvæðinu leitaði eftir aðstoð, upplýsingum eða fræðslu </a:t>
            </a:r>
            <a:r>
              <a:rPr lang="is-IS" sz="2400" dirty="0" err="1"/>
              <a:t>hjá</a:t>
            </a:r>
            <a:r>
              <a:rPr lang="is-IS" sz="2400" dirty="0"/>
              <a:t> </a:t>
            </a:r>
            <a:r>
              <a:rPr lang="is-IS" sz="2400" dirty="0" smtClean="0"/>
              <a:t>lögreglu með einhverjum hætti</a:t>
            </a:r>
          </a:p>
          <a:p>
            <a:pPr lvl="1"/>
            <a:r>
              <a:rPr lang="is-IS" sz="2000" dirty="0" smtClean="0"/>
              <a:t>47% þeirra nýtti </a:t>
            </a:r>
            <a:r>
              <a:rPr lang="is-IS" sz="2000" dirty="0"/>
              <a:t>sér samfélagsmiðla </a:t>
            </a:r>
            <a:r>
              <a:rPr lang="is-IS" sz="2000" dirty="0" smtClean="0"/>
              <a:t>lögreglunnar</a:t>
            </a:r>
          </a:p>
          <a:p>
            <a:r>
              <a:rPr lang="is-IS" sz="2400" dirty="0" smtClean="0"/>
              <a:t>24% íbúa á Seltjarnarnesi leitaði </a:t>
            </a:r>
            <a:r>
              <a:rPr lang="is-IS" sz="2400" dirty="0"/>
              <a:t>eftir aðstoð, upplýsingum eða fræðslu </a:t>
            </a:r>
            <a:r>
              <a:rPr lang="is-IS" sz="2400" dirty="0" err="1"/>
              <a:t>hjá</a:t>
            </a:r>
            <a:r>
              <a:rPr lang="is-IS" sz="2400" dirty="0"/>
              <a:t> lögreglu með einhverjum </a:t>
            </a:r>
            <a:r>
              <a:rPr lang="is-IS" sz="2400" dirty="0" smtClean="0"/>
              <a:t>hætti</a:t>
            </a:r>
            <a:endParaRPr lang="is-IS" sz="2400" dirty="0"/>
          </a:p>
          <a:p>
            <a:pPr lvl="1"/>
            <a:r>
              <a:rPr lang="is-IS" sz="2000" dirty="0" smtClean="0"/>
              <a:t>67% þeirra hringdu </a:t>
            </a:r>
            <a:r>
              <a:rPr lang="is-IS" sz="2000" dirty="0"/>
              <a:t>í 112</a:t>
            </a:r>
          </a:p>
          <a:p>
            <a:pPr lvl="1"/>
            <a:r>
              <a:rPr lang="is-IS" sz="2000" dirty="0" smtClean="0"/>
              <a:t>45% þeirra fóru á heimasíðu lögreglunnar</a:t>
            </a:r>
          </a:p>
          <a:p>
            <a:pPr lvl="1"/>
            <a:r>
              <a:rPr lang="is-IS" sz="2000" dirty="0"/>
              <a:t>33% þeirra </a:t>
            </a:r>
            <a:r>
              <a:rPr lang="is-IS" sz="2000" dirty="0" smtClean="0"/>
              <a:t>nýttu </a:t>
            </a:r>
            <a:r>
              <a:rPr lang="is-IS" sz="2000" dirty="0"/>
              <a:t>sér samfélagsmiðla lögreglunnar</a:t>
            </a:r>
          </a:p>
          <a:p>
            <a:pPr lvl="1"/>
            <a:endParaRPr lang="is-IS" sz="2000" dirty="0"/>
          </a:p>
        </p:txBody>
      </p:sp>
      <p:graphicFrame>
        <p:nvGraphicFramePr>
          <p:cNvPr id="5" name="Chart 4"/>
          <p:cNvGraphicFramePr>
            <a:graphicFrameLocks/>
          </p:cNvGraphicFramePr>
          <p:nvPr>
            <p:extLst>
              <p:ext uri="{D42A27DB-BD31-4B8C-83A1-F6EECF244321}">
                <p14:modId xmlns:p14="http://schemas.microsoft.com/office/powerpoint/2010/main" val="1285624906"/>
              </p:ext>
            </p:extLst>
          </p:nvPr>
        </p:nvGraphicFramePr>
        <p:xfrm>
          <a:off x="2123728" y="1556792"/>
          <a:ext cx="64960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69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350"/>
            <a:ext cx="7380312" cy="936402"/>
          </a:xfrm>
          <a:solidFill>
            <a:schemeClr val="bg1"/>
          </a:solidFill>
        </p:spPr>
        <p:txBody>
          <a:bodyPr/>
          <a:lstStyle/>
          <a:p>
            <a:r>
              <a:rPr lang="is-IS" sz="2400" dirty="0"/>
              <a:t>Hlutfall þeirra sem segjast í könnun einhvern tímann hafa haft áhyggjur af að verða fyrir afbroti</a:t>
            </a:r>
          </a:p>
        </p:txBody>
      </p:sp>
      <p:sp>
        <p:nvSpPr>
          <p:cNvPr id="4" name="Content Placeholder 2"/>
          <p:cNvSpPr>
            <a:spLocks noGrp="1"/>
          </p:cNvSpPr>
          <p:nvPr>
            <p:ph idx="1"/>
          </p:nvPr>
        </p:nvSpPr>
        <p:spPr>
          <a:xfrm>
            <a:off x="1763713" y="4437112"/>
            <a:ext cx="7272783" cy="2016224"/>
          </a:xfrm>
        </p:spPr>
        <p:txBody>
          <a:bodyPr>
            <a:normAutofit fontScale="92500" lnSpcReduction="20000"/>
          </a:bodyPr>
          <a:lstStyle/>
          <a:p>
            <a:r>
              <a:rPr lang="is-IS" sz="2300" dirty="0"/>
              <a:t>62% íbúa á höfuðborgarsvæðinu segjast einhvern tímann á síðasta ári hafa haft áhyggjur af að verða fyrir afbroti</a:t>
            </a:r>
          </a:p>
          <a:p>
            <a:pPr lvl="1"/>
            <a:r>
              <a:rPr lang="is-IS" sz="1800" dirty="0" smtClean="0"/>
              <a:t>41% </a:t>
            </a:r>
            <a:r>
              <a:rPr lang="is-IS" sz="1800" dirty="0"/>
              <a:t>þeirra höfðu mestar áhyggjur af því að verða fyrir innbroti</a:t>
            </a:r>
          </a:p>
          <a:p>
            <a:r>
              <a:rPr lang="is-IS" sz="2200" dirty="0" smtClean="0"/>
              <a:t>42% </a:t>
            </a:r>
            <a:r>
              <a:rPr lang="is-IS" sz="2200" dirty="0"/>
              <a:t>íbúa </a:t>
            </a:r>
            <a:r>
              <a:rPr lang="is-IS" sz="2200" dirty="0" smtClean="0"/>
              <a:t>á Seltjarnarnesi segjast einhvern tímann </a:t>
            </a:r>
            <a:r>
              <a:rPr lang="is-IS" sz="2200" dirty="0"/>
              <a:t>á síðasta ári hafa óttast að verða fyrir </a:t>
            </a:r>
            <a:r>
              <a:rPr lang="is-IS" sz="2200" dirty="0" smtClean="0"/>
              <a:t>afbroti</a:t>
            </a:r>
            <a:endParaRPr lang="is-IS" sz="2300" dirty="0"/>
          </a:p>
          <a:p>
            <a:pPr lvl="1"/>
            <a:r>
              <a:rPr lang="is-IS" sz="1800" dirty="0" smtClean="0"/>
              <a:t>56% </a:t>
            </a:r>
            <a:r>
              <a:rPr lang="is-IS" sz="1800" dirty="0"/>
              <a:t>þeirra höfðu mestar áhyggjur af því að verða fyrir innbroti</a:t>
            </a:r>
          </a:p>
        </p:txBody>
      </p:sp>
      <p:graphicFrame>
        <p:nvGraphicFramePr>
          <p:cNvPr id="5" name="Chart 4"/>
          <p:cNvGraphicFramePr>
            <a:graphicFrameLocks/>
          </p:cNvGraphicFramePr>
          <p:nvPr>
            <p:extLst>
              <p:ext uri="{D42A27DB-BD31-4B8C-83A1-F6EECF244321}">
                <p14:modId xmlns:p14="http://schemas.microsoft.com/office/powerpoint/2010/main" val="1759982897"/>
              </p:ext>
            </p:extLst>
          </p:nvPr>
        </p:nvGraphicFramePr>
        <p:xfrm>
          <a:off x="2123728" y="1556792"/>
          <a:ext cx="64960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193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7308304" cy="1008112"/>
          </a:xfrm>
          <a:solidFill>
            <a:schemeClr val="bg1"/>
          </a:solidFill>
        </p:spPr>
        <p:txBody>
          <a:bodyPr/>
          <a:lstStyle/>
          <a:p>
            <a:r>
              <a:rPr lang="is-IS" sz="2400" dirty="0" smtClean="0"/>
              <a:t>Hlutfall þeirra sem segjast í könnun mjög- eða frekar öruggir einir á gangi í sínu hverfi eftir myrkur</a:t>
            </a:r>
            <a:endParaRPr lang="is-IS" sz="2400" dirty="0"/>
          </a:p>
        </p:txBody>
      </p:sp>
      <p:sp>
        <p:nvSpPr>
          <p:cNvPr id="5" name="Content Placeholder 2"/>
          <p:cNvSpPr>
            <a:spLocks noGrp="1"/>
          </p:cNvSpPr>
          <p:nvPr>
            <p:ph idx="1"/>
          </p:nvPr>
        </p:nvSpPr>
        <p:spPr>
          <a:xfrm>
            <a:off x="1763713" y="4437112"/>
            <a:ext cx="7272783" cy="1872208"/>
          </a:xfrm>
        </p:spPr>
        <p:txBody>
          <a:bodyPr>
            <a:normAutofit fontScale="92500"/>
          </a:bodyPr>
          <a:lstStyle/>
          <a:p>
            <a:r>
              <a:rPr lang="is-IS" sz="2200" dirty="0" smtClean="0"/>
              <a:t>88% íbúa á höfuðborgarsvæðinu segjast öruggir í </a:t>
            </a:r>
            <a:r>
              <a:rPr lang="is-IS" sz="2200" dirty="0" err="1" smtClean="0"/>
              <a:t>sínu</a:t>
            </a:r>
            <a:r>
              <a:rPr lang="is-IS" sz="2200" dirty="0" smtClean="0"/>
              <a:t> hverfi</a:t>
            </a:r>
          </a:p>
          <a:p>
            <a:pPr lvl="1"/>
            <a:r>
              <a:rPr lang="is-IS" sz="1800" dirty="0" smtClean="0"/>
              <a:t>41% </a:t>
            </a:r>
            <a:r>
              <a:rPr lang="is-IS" sz="1800" dirty="0"/>
              <a:t>öruggir í miðborginni</a:t>
            </a:r>
          </a:p>
          <a:p>
            <a:r>
              <a:rPr lang="is-IS" sz="2200" dirty="0" smtClean="0"/>
              <a:t>96% íbúa á Seltjarnarnesi </a:t>
            </a:r>
            <a:r>
              <a:rPr lang="is-IS" sz="2200" dirty="0"/>
              <a:t>segjast </a:t>
            </a:r>
            <a:r>
              <a:rPr lang="is-IS" sz="2200" dirty="0" smtClean="0"/>
              <a:t>öruggir í </a:t>
            </a:r>
            <a:r>
              <a:rPr lang="is-IS" sz="2200" dirty="0" err="1" smtClean="0"/>
              <a:t>sínu</a:t>
            </a:r>
            <a:r>
              <a:rPr lang="is-IS" sz="2200" dirty="0" smtClean="0"/>
              <a:t> byggðarlagi</a:t>
            </a:r>
          </a:p>
          <a:p>
            <a:pPr lvl="1"/>
            <a:r>
              <a:rPr lang="is-IS" sz="1800" dirty="0" smtClean="0"/>
              <a:t>53% </a:t>
            </a:r>
            <a:r>
              <a:rPr lang="is-IS" sz="1800" dirty="0"/>
              <a:t>öruggir í miðborginni</a:t>
            </a:r>
          </a:p>
          <a:p>
            <a:pPr lvl="1"/>
            <a:endParaRPr lang="is-IS" sz="1800" dirty="0"/>
          </a:p>
        </p:txBody>
      </p:sp>
      <p:graphicFrame>
        <p:nvGraphicFramePr>
          <p:cNvPr id="7" name="Chart 6"/>
          <p:cNvGraphicFramePr>
            <a:graphicFrameLocks/>
          </p:cNvGraphicFramePr>
          <p:nvPr>
            <p:extLst>
              <p:ext uri="{D42A27DB-BD31-4B8C-83A1-F6EECF244321}">
                <p14:modId xmlns:p14="http://schemas.microsoft.com/office/powerpoint/2010/main" val="324891611"/>
              </p:ext>
            </p:extLst>
          </p:nvPr>
        </p:nvGraphicFramePr>
        <p:xfrm>
          <a:off x="2123728" y="1556792"/>
          <a:ext cx="64960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4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2" y="260350"/>
            <a:ext cx="7380287" cy="865188"/>
          </a:xfrm>
        </p:spPr>
        <p:txBody>
          <a:bodyPr/>
          <a:lstStyle/>
          <a:p>
            <a:r>
              <a:rPr lang="is-IS" sz="2400" dirty="0" smtClean="0"/>
              <a:t>Efni</a:t>
            </a:r>
            <a:endParaRPr lang="is-IS" sz="2400" dirty="0"/>
          </a:p>
        </p:txBody>
      </p:sp>
      <p:sp>
        <p:nvSpPr>
          <p:cNvPr id="5" name="Content Placeholder 4"/>
          <p:cNvSpPr>
            <a:spLocks noGrp="1"/>
          </p:cNvSpPr>
          <p:nvPr>
            <p:ph idx="1"/>
          </p:nvPr>
        </p:nvSpPr>
        <p:spPr/>
        <p:txBody>
          <a:bodyPr/>
          <a:lstStyle/>
          <a:p>
            <a:r>
              <a:rPr lang="is-IS" dirty="0" smtClean="0"/>
              <a:t>Helstu afbrota- og slysatölur</a:t>
            </a:r>
          </a:p>
          <a:p>
            <a:r>
              <a:rPr lang="is-IS" dirty="0" smtClean="0"/>
              <a:t>Hugmyndafræði lögreglu – næstu skref</a:t>
            </a:r>
          </a:p>
          <a:p>
            <a:r>
              <a:rPr lang="is-IS" dirty="0" smtClean="0"/>
              <a:t>Þolendakönnun</a:t>
            </a:r>
          </a:p>
          <a:p>
            <a:r>
              <a:rPr lang="is-IS" dirty="0" smtClean="0"/>
              <a:t>Samantekt</a:t>
            </a:r>
          </a:p>
          <a:p>
            <a:endParaRPr lang="is-IS" dirty="0"/>
          </a:p>
        </p:txBody>
      </p:sp>
    </p:spTree>
    <p:extLst>
      <p:ext uri="{BB962C8B-B14F-4D97-AF65-F5344CB8AC3E}">
        <p14:creationId xmlns:p14="http://schemas.microsoft.com/office/powerpoint/2010/main" val="357073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35696" y="188640"/>
            <a:ext cx="7308304" cy="1008112"/>
          </a:xfrm>
          <a:solidFill>
            <a:schemeClr val="bg1"/>
          </a:solidFill>
        </p:spPr>
        <p:txBody>
          <a:bodyPr/>
          <a:lstStyle/>
          <a:p>
            <a:r>
              <a:rPr lang="is-IS" sz="2400" dirty="0"/>
              <a:t>Hlutfall þeirra sem sögðust hafa orðið </a:t>
            </a:r>
            <a:r>
              <a:rPr lang="is-IS" sz="2400" dirty="0" smtClean="0"/>
              <a:t>fyrir:</a:t>
            </a:r>
            <a:r>
              <a:rPr lang="is-IS" sz="2400" dirty="0"/>
              <a:t/>
            </a:r>
            <a:br>
              <a:rPr lang="is-IS" sz="2400" dirty="0"/>
            </a:br>
            <a:r>
              <a:rPr lang="is-IS" sz="2400" dirty="0"/>
              <a:t>innbroti, þjófnaði eignaspjöllum eða ofbeldisbroti</a:t>
            </a:r>
          </a:p>
        </p:txBody>
      </p:sp>
      <p:sp>
        <p:nvSpPr>
          <p:cNvPr id="6" name="Content Placeholder 2"/>
          <p:cNvSpPr>
            <a:spLocks noGrp="1"/>
          </p:cNvSpPr>
          <p:nvPr>
            <p:ph idx="1"/>
          </p:nvPr>
        </p:nvSpPr>
        <p:spPr>
          <a:xfrm>
            <a:off x="1763713" y="4221088"/>
            <a:ext cx="7272783" cy="2160240"/>
          </a:xfrm>
        </p:spPr>
        <p:txBody>
          <a:bodyPr>
            <a:normAutofit fontScale="77500" lnSpcReduction="20000"/>
          </a:bodyPr>
          <a:lstStyle/>
          <a:p>
            <a:r>
              <a:rPr lang="is-IS" sz="2200" dirty="0"/>
              <a:t>4% svarenda á Seltjarnarnesi </a:t>
            </a:r>
            <a:r>
              <a:rPr lang="is-IS" sz="2200" dirty="0" smtClean="0"/>
              <a:t>segjast </a:t>
            </a:r>
            <a:r>
              <a:rPr lang="is-IS" sz="2200" dirty="0"/>
              <a:t>hafa orðið fyrir innbroti</a:t>
            </a:r>
          </a:p>
          <a:p>
            <a:pPr lvl="1"/>
            <a:r>
              <a:rPr lang="is-IS" sz="1800" dirty="0" smtClean="0"/>
              <a:t>lægra en </a:t>
            </a:r>
            <a:r>
              <a:rPr lang="is-IS" sz="1800" dirty="0"/>
              <a:t>meðaltal á höfuðborgarsvæðinu</a:t>
            </a:r>
          </a:p>
          <a:p>
            <a:r>
              <a:rPr lang="is-IS" sz="2200" dirty="0" smtClean="0"/>
              <a:t>17</a:t>
            </a:r>
            <a:r>
              <a:rPr lang="is-IS" sz="2200" dirty="0"/>
              <a:t>% svarenda á Seltjarnarnesi </a:t>
            </a:r>
            <a:r>
              <a:rPr lang="is-IS" sz="2200" dirty="0" smtClean="0"/>
              <a:t>segjast </a:t>
            </a:r>
            <a:r>
              <a:rPr lang="is-IS" sz="2200" dirty="0"/>
              <a:t>hafa orðið fyrir þjófnaði</a:t>
            </a:r>
          </a:p>
          <a:p>
            <a:pPr lvl="1"/>
            <a:r>
              <a:rPr lang="is-IS" sz="1800" dirty="0" err="1" smtClean="0"/>
              <a:t>hærra</a:t>
            </a:r>
            <a:r>
              <a:rPr lang="is-IS" sz="1800" dirty="0" smtClean="0"/>
              <a:t> en </a:t>
            </a:r>
            <a:r>
              <a:rPr lang="is-IS" sz="1800" dirty="0"/>
              <a:t>meðaltal á höfuðborgarsvæðinu</a:t>
            </a:r>
          </a:p>
          <a:p>
            <a:r>
              <a:rPr lang="is-IS" sz="2200" dirty="0" smtClean="0"/>
              <a:t>13% svarenda á Seltjarnarnesi segjast </a:t>
            </a:r>
            <a:r>
              <a:rPr lang="is-IS" sz="2200" dirty="0"/>
              <a:t>hafa orðið fyrir eignaspjöllum</a:t>
            </a:r>
          </a:p>
          <a:p>
            <a:pPr lvl="1"/>
            <a:r>
              <a:rPr lang="is-IS" sz="1800" dirty="0"/>
              <a:t>lægra en meðaltal á </a:t>
            </a:r>
            <a:r>
              <a:rPr lang="is-IS" sz="1800" dirty="0" smtClean="0"/>
              <a:t>höfuðborgarsvæðinu</a:t>
            </a:r>
          </a:p>
          <a:p>
            <a:r>
              <a:rPr lang="is-IS" sz="2200" dirty="0" smtClean="0"/>
              <a:t>Enginn svarenda á Seltjarnarnesi segist </a:t>
            </a:r>
            <a:r>
              <a:rPr lang="is-IS" sz="2200" dirty="0"/>
              <a:t>hafa orðið fyrir </a:t>
            </a:r>
            <a:r>
              <a:rPr lang="is-IS" sz="2200" dirty="0" smtClean="0"/>
              <a:t>ofbeldisbroti</a:t>
            </a:r>
            <a:endParaRPr lang="is-IS" sz="2200" dirty="0"/>
          </a:p>
          <a:p>
            <a:pPr lvl="1"/>
            <a:endParaRPr lang="is-IS" sz="1800" dirty="0"/>
          </a:p>
          <a:p>
            <a:pPr lvl="1"/>
            <a:endParaRPr lang="is-IS" sz="1800" dirty="0"/>
          </a:p>
        </p:txBody>
      </p:sp>
      <p:graphicFrame>
        <p:nvGraphicFramePr>
          <p:cNvPr id="7" name="Chart 6"/>
          <p:cNvGraphicFramePr>
            <a:graphicFrameLocks/>
          </p:cNvGraphicFramePr>
          <p:nvPr>
            <p:extLst>
              <p:ext uri="{D42A27DB-BD31-4B8C-83A1-F6EECF244321}">
                <p14:modId xmlns:p14="http://schemas.microsoft.com/office/powerpoint/2010/main" val="452098186"/>
              </p:ext>
            </p:extLst>
          </p:nvPr>
        </p:nvGraphicFramePr>
        <p:xfrm>
          <a:off x="2123728" y="1556792"/>
          <a:ext cx="649605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704856" cy="864890"/>
          </a:xfrm>
        </p:spPr>
        <p:txBody>
          <a:bodyPr/>
          <a:lstStyle/>
          <a:p>
            <a:r>
              <a:rPr lang="is-IS" sz="2400" dirty="0" smtClean="0">
                <a:latin typeface="Bookman Old Style" pitchFamily="18" charset="0"/>
              </a:rPr>
              <a:t>Samantekt </a:t>
            </a:r>
            <a:r>
              <a:rPr lang="is-IS" sz="2400" dirty="0">
                <a:latin typeface="Bookman Old Style" pitchFamily="18" charset="0"/>
              </a:rPr>
              <a:t/>
            </a:r>
            <a:br>
              <a:rPr lang="is-IS" sz="2400" dirty="0">
                <a:latin typeface="Bookman Old Style" pitchFamily="18" charset="0"/>
              </a:rPr>
            </a:br>
            <a:endParaRPr lang="is-IS" altLang="is-IS" sz="2400" dirty="0"/>
          </a:p>
        </p:txBody>
      </p:sp>
      <p:sp>
        <p:nvSpPr>
          <p:cNvPr id="4" name="Content Placeholder 2"/>
          <p:cNvSpPr>
            <a:spLocks noGrp="1"/>
          </p:cNvSpPr>
          <p:nvPr>
            <p:ph idx="1"/>
          </p:nvPr>
        </p:nvSpPr>
        <p:spPr>
          <a:xfrm>
            <a:off x="1785918" y="1571612"/>
            <a:ext cx="6900882" cy="4429138"/>
          </a:xfrm>
        </p:spPr>
        <p:txBody>
          <a:bodyPr>
            <a:normAutofit/>
          </a:bodyPr>
          <a:lstStyle/>
          <a:p>
            <a:pPr>
              <a:defRPr/>
            </a:pPr>
            <a:r>
              <a:rPr lang="is-IS" sz="2400" dirty="0" smtClean="0"/>
              <a:t>Ástand á Seltjarnarnesi prýðilegt</a:t>
            </a:r>
          </a:p>
          <a:p>
            <a:pPr>
              <a:defRPr/>
            </a:pPr>
            <a:r>
              <a:rPr lang="is-IS" sz="2400" dirty="0" smtClean="0"/>
              <a:t>Fá vandamál almennt</a:t>
            </a:r>
          </a:p>
          <a:p>
            <a:pPr>
              <a:defRPr/>
            </a:pPr>
            <a:r>
              <a:rPr lang="is-IS" sz="2400" dirty="0" smtClean="0"/>
              <a:t>Lítið um hópamyndanir barna og afbrot</a:t>
            </a:r>
          </a:p>
          <a:p>
            <a:pPr>
              <a:defRPr/>
            </a:pPr>
            <a:endParaRPr lang="is-IS" sz="2400" dirty="0" smtClean="0"/>
          </a:p>
          <a:p>
            <a:pPr>
              <a:defRPr/>
            </a:pPr>
            <a:endParaRPr lang="is-IS" sz="2400" dirty="0"/>
          </a:p>
          <a:p>
            <a:pPr>
              <a:defRPr/>
            </a:pPr>
            <a:r>
              <a:rPr lang="is-IS" sz="2400" dirty="0" smtClean="0"/>
              <a:t>Rólegt hjá lögreglu!</a:t>
            </a:r>
          </a:p>
          <a:p>
            <a:pPr>
              <a:buNone/>
              <a:defRPr/>
            </a:pPr>
            <a:endParaRPr lang="is-IS" sz="2400" dirty="0" smtClean="0"/>
          </a:p>
          <a:p>
            <a:pPr>
              <a:defRPr/>
            </a:pPr>
            <a:endParaRPr lang="is-IS" sz="2400" dirty="0" smtClean="0">
              <a:latin typeface="Bookman Old Style" pitchFamily="18" charset="0"/>
            </a:endParaRPr>
          </a:p>
          <a:p>
            <a:pPr lvl="2">
              <a:defRPr/>
            </a:pPr>
            <a:endParaRPr lang="is-IS" sz="1600" dirty="0" smtClean="0">
              <a:latin typeface="Bookman Old Style" pitchFamily="18" charset="0"/>
            </a:endParaRPr>
          </a:p>
          <a:p>
            <a:pPr lvl="2">
              <a:defRPr/>
            </a:pPr>
            <a:endParaRPr lang="is-IS" sz="1600" dirty="0" smtClean="0">
              <a:latin typeface="Bookman Old Style" pitchFamily="18" charset="0"/>
            </a:endParaRPr>
          </a:p>
          <a:p>
            <a:pPr>
              <a:defRPr/>
            </a:pPr>
            <a:endParaRPr lang="is-IS" sz="2400" dirty="0" smtClean="0">
              <a:latin typeface="Bookman Old Style" pitchFamily="18" charset="0"/>
            </a:endParaRPr>
          </a:p>
        </p:txBody>
      </p:sp>
    </p:spTree>
    <p:extLst>
      <p:ext uri="{BB962C8B-B14F-4D97-AF65-F5344CB8AC3E}">
        <p14:creationId xmlns:p14="http://schemas.microsoft.com/office/powerpoint/2010/main" val="100066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704856" cy="864890"/>
          </a:xfrm>
        </p:spPr>
        <p:txBody>
          <a:bodyPr/>
          <a:lstStyle/>
          <a:p>
            <a:r>
              <a:rPr lang="is-IS" sz="2400" dirty="0" smtClean="0">
                <a:latin typeface="Bookman Old Style" pitchFamily="18" charset="0"/>
              </a:rPr>
              <a:t>Næstu skref</a:t>
            </a:r>
            <a:r>
              <a:rPr lang="is-IS" sz="2400" dirty="0">
                <a:latin typeface="Bookman Old Style" pitchFamily="18" charset="0"/>
              </a:rPr>
              <a:t/>
            </a:r>
            <a:br>
              <a:rPr lang="is-IS" sz="2400" dirty="0">
                <a:latin typeface="Bookman Old Style" pitchFamily="18" charset="0"/>
              </a:rPr>
            </a:br>
            <a:endParaRPr lang="is-IS" altLang="is-IS" sz="2400" dirty="0"/>
          </a:p>
        </p:txBody>
      </p:sp>
      <p:sp>
        <p:nvSpPr>
          <p:cNvPr id="4" name="Content Placeholder 2"/>
          <p:cNvSpPr>
            <a:spLocks noGrp="1"/>
          </p:cNvSpPr>
          <p:nvPr>
            <p:ph idx="1"/>
          </p:nvPr>
        </p:nvSpPr>
        <p:spPr>
          <a:xfrm>
            <a:off x="1785918" y="1571612"/>
            <a:ext cx="6900882" cy="4429138"/>
          </a:xfrm>
        </p:spPr>
        <p:txBody>
          <a:bodyPr>
            <a:normAutofit/>
          </a:bodyPr>
          <a:lstStyle/>
          <a:p>
            <a:pPr>
              <a:defRPr/>
            </a:pPr>
            <a:r>
              <a:rPr lang="is-IS" sz="2400" dirty="0" smtClean="0"/>
              <a:t>Halda vöku sinni</a:t>
            </a:r>
          </a:p>
          <a:p>
            <a:pPr lvl="1">
              <a:defRPr/>
            </a:pPr>
            <a:r>
              <a:rPr lang="is-IS" sz="2000" dirty="0" smtClean="0"/>
              <a:t>Bregðast við í tíma ef ástand versnar</a:t>
            </a:r>
          </a:p>
          <a:p>
            <a:pPr>
              <a:buNone/>
              <a:defRPr/>
            </a:pPr>
            <a:endParaRPr lang="is-IS" sz="2400" dirty="0" smtClean="0"/>
          </a:p>
          <a:p>
            <a:pPr>
              <a:defRPr/>
            </a:pPr>
            <a:endParaRPr lang="is-IS" sz="2400" dirty="0" smtClean="0">
              <a:latin typeface="Bookman Old Style" pitchFamily="18" charset="0"/>
            </a:endParaRPr>
          </a:p>
          <a:p>
            <a:pPr lvl="2">
              <a:defRPr/>
            </a:pPr>
            <a:endParaRPr lang="is-IS" sz="1600" dirty="0" smtClean="0">
              <a:latin typeface="Bookman Old Style" pitchFamily="18" charset="0"/>
            </a:endParaRPr>
          </a:p>
          <a:p>
            <a:pPr lvl="2">
              <a:defRPr/>
            </a:pPr>
            <a:endParaRPr lang="is-IS" sz="1600" dirty="0" smtClean="0">
              <a:latin typeface="Bookman Old Style" pitchFamily="18" charset="0"/>
            </a:endParaRPr>
          </a:p>
          <a:p>
            <a:pPr>
              <a:defRPr/>
            </a:pPr>
            <a:endParaRPr lang="is-IS" sz="2400" dirty="0" smtClean="0">
              <a:latin typeface="Bookman Old Style" pitchFamily="18" charset="0"/>
            </a:endParaRPr>
          </a:p>
        </p:txBody>
      </p:sp>
    </p:spTree>
    <p:extLst>
      <p:ext uri="{BB962C8B-B14F-4D97-AF65-F5344CB8AC3E}">
        <p14:creationId xmlns:p14="http://schemas.microsoft.com/office/powerpoint/2010/main" val="100066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600402" y="2348880"/>
            <a:ext cx="7524328" cy="4339650"/>
          </a:xfrm>
          <a:prstGeom prst="rect">
            <a:avLst/>
          </a:prstGeom>
          <a:noFill/>
        </p:spPr>
        <p:txBody>
          <a:bodyPr wrap="square" lIns="91440" tIns="45720" rIns="91440" bIns="45720">
            <a:spAutoFit/>
          </a:bodyPr>
          <a:lstStyle/>
          <a:p>
            <a:pPr algn="ctr">
              <a:lnSpc>
                <a:spcPct val="200000"/>
              </a:lnSpc>
            </a:pPr>
            <a:r>
              <a:rPr lang="is-IS" sz="2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Til að fá aðstoð lögreglu - 112</a:t>
            </a:r>
          </a:p>
          <a:p>
            <a:pPr algn="ctr">
              <a:lnSpc>
                <a:spcPct val="200000"/>
              </a:lnSpc>
            </a:pPr>
            <a:r>
              <a:rPr lang="is-IS" sz="2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Til að fá upplýsingar - 444 </a:t>
            </a:r>
            <a:r>
              <a:rPr lang="is-IS" sz="2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1000</a:t>
            </a:r>
          </a:p>
          <a:p>
            <a:pPr algn="ctr">
              <a:lnSpc>
                <a:spcPct val="200000"/>
              </a:lnSpc>
            </a:pPr>
            <a:r>
              <a:rPr lang="is-IS" sz="2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Senda ábendingar - </a:t>
            </a:r>
            <a:r>
              <a:rPr lang="is-IS" sz="2200" b="1"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abending</a:t>
            </a:r>
            <a:r>
              <a:rPr lang="is-IS" sz="2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t>
            </a:r>
            <a:r>
              <a:rPr lang="is-IS" sz="2200" b="1"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lrh.is</a:t>
            </a:r>
            <a:endParaRPr lang="is-IS" sz="2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lgn="ctr">
              <a:lnSpc>
                <a:spcPct val="200000"/>
              </a:lnSpc>
            </a:pPr>
            <a:r>
              <a:rPr lang="is-IS" sz="2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Vefur lögreglu - </a:t>
            </a:r>
            <a:r>
              <a:rPr lang="is-IS" sz="2200" b="1" cap="all" spc="0"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www.lrh.is</a:t>
            </a:r>
            <a:endParaRPr lang="is-IS" sz="22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lgn="ctr">
              <a:lnSpc>
                <a:spcPct val="200000"/>
              </a:lnSpc>
            </a:pPr>
            <a:r>
              <a:rPr lang="is-IS" sz="2200"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www.facebook.com</a:t>
            </a:r>
            <a:r>
              <a:rPr lang="is-IS" sz="2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/logreglan</a:t>
            </a:r>
          </a:p>
          <a:p>
            <a:pPr algn="ctr">
              <a:lnSpc>
                <a:spcPct val="200000"/>
              </a:lnSpc>
            </a:pPr>
            <a:endParaRPr lang="is-I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bwMode="auto">
          <a:xfrm>
            <a:off x="1619672" y="620688"/>
            <a:ext cx="7524328"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s-IS" sz="2400" b="0" i="0" u="none" strike="noStrike" cap="none" normalizeH="0" baseline="0" smtClean="0">
              <a:ln>
                <a:noFill/>
              </a:ln>
              <a:solidFill>
                <a:schemeClr val="tx1"/>
              </a:solidFill>
              <a:effectLst/>
              <a:latin typeface="Arial" charset="0"/>
              <a:ea typeface="ヒラギノ角ゴ Pro W3" pitchFamily="20" charset="-128"/>
            </a:endParaRPr>
          </a:p>
        </p:txBody>
      </p:sp>
      <p:sp>
        <p:nvSpPr>
          <p:cNvPr id="5" name="Rectangle 4"/>
          <p:cNvSpPr/>
          <p:nvPr/>
        </p:nvSpPr>
        <p:spPr>
          <a:xfrm>
            <a:off x="1779652" y="201414"/>
            <a:ext cx="703910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s-IS" sz="5400" b="1" cap="all" spc="0" dirty="0" smtClean="0">
                <a:ln w="0"/>
                <a:solidFill>
                  <a:schemeClr val="bg1"/>
                </a:solidFill>
                <a:effectLst>
                  <a:reflection blurRad="12700" stA="50000" endPos="50000" dist="5000" dir="5400000" sy="-100000" rotWithShape="0"/>
                </a:effectLst>
              </a:rPr>
              <a:t>Hafðu samband</a:t>
            </a:r>
            <a:endParaRPr lang="is-IS" sz="5400" b="1" cap="all" spc="0" dirty="0">
              <a:ln w="0"/>
              <a:solidFill>
                <a:schemeClr val="bg1"/>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2218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2" y="260350"/>
            <a:ext cx="7380287" cy="865188"/>
          </a:xfrm>
        </p:spPr>
        <p:txBody>
          <a:bodyPr/>
          <a:lstStyle/>
          <a:p>
            <a:r>
              <a:rPr lang="is-IS" sz="2400" dirty="0" smtClean="0"/>
              <a:t>Fjöldi tilkynntra þjófnaða frá janúar til október 2010 til 2013 miðað við 1.000 íbúa</a:t>
            </a:r>
            <a:endParaRPr lang="is-IS" sz="2400" dirty="0"/>
          </a:p>
        </p:txBody>
      </p:sp>
      <p:sp>
        <p:nvSpPr>
          <p:cNvPr id="5" name="Content Placeholder 4"/>
          <p:cNvSpPr>
            <a:spLocks noGrp="1"/>
          </p:cNvSpPr>
          <p:nvPr>
            <p:ph idx="1"/>
          </p:nvPr>
        </p:nvSpPr>
        <p:spPr/>
        <p:txBody>
          <a:bodyPr/>
          <a:lstStyle/>
          <a:p>
            <a:endParaRPr lang="is-IS" dirty="0"/>
          </a:p>
        </p:txBody>
      </p:sp>
      <p:graphicFrame>
        <p:nvGraphicFramePr>
          <p:cNvPr id="7185" name="Object 17"/>
          <p:cNvGraphicFramePr>
            <a:graphicFrameLocks noChangeAspect="1"/>
          </p:cNvGraphicFramePr>
          <p:nvPr>
            <p:extLst>
              <p:ext uri="{D42A27DB-BD31-4B8C-83A1-F6EECF244321}">
                <p14:modId xmlns:p14="http://schemas.microsoft.com/office/powerpoint/2010/main" val="3928116112"/>
              </p:ext>
            </p:extLst>
          </p:nvPr>
        </p:nvGraphicFramePr>
        <p:xfrm>
          <a:off x="1955800" y="1801813"/>
          <a:ext cx="6630988" cy="4062412"/>
        </p:xfrm>
        <a:graphic>
          <a:graphicData uri="http://schemas.openxmlformats.org/presentationml/2006/ole">
            <mc:AlternateContent xmlns:mc="http://schemas.openxmlformats.org/markup-compatibility/2006">
              <mc:Choice xmlns:v="urn:schemas-microsoft-com:vml" Requires="v">
                <p:oleObj spid="_x0000_s7214" name="Macro-Enabled Worksheet" r:id="rId3" imgW="5314866" imgH="3257550" progId="Excel.SheetMacroEnabled.12">
                  <p:link updateAutomatic="1"/>
                </p:oleObj>
              </mc:Choice>
              <mc:Fallback>
                <p:oleObj name="Macro-Enabled Worksheet" r:id="rId3" imgW="5314866" imgH="3257550" progId="Excel.SheetMacroEnabled.12">
                  <p:link updateAutomatic="1"/>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1801813"/>
                        <a:ext cx="6630988"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2" y="260350"/>
            <a:ext cx="7380287" cy="865188"/>
          </a:xfrm>
        </p:spPr>
        <p:txBody>
          <a:bodyPr/>
          <a:lstStyle/>
          <a:p>
            <a:r>
              <a:rPr lang="is-IS" sz="2400" dirty="0" smtClean="0"/>
              <a:t>Fjöldi tilkynntra innbrota frá janúar til október 2010 til 2013 miðað við 1.000 íbúa</a:t>
            </a:r>
            <a:endParaRPr lang="is-IS" sz="2400" dirty="0"/>
          </a:p>
        </p:txBody>
      </p:sp>
      <p:graphicFrame>
        <p:nvGraphicFramePr>
          <p:cNvPr id="4" name="Content Placeholder 3"/>
          <p:cNvGraphicFramePr>
            <a:graphicFrameLocks noGrp="1"/>
          </p:cNvGraphicFramePr>
          <p:nvPr>
            <p:ph idx="1"/>
          </p:nvPr>
        </p:nvGraphicFramePr>
        <p:xfrm>
          <a:off x="1763713" y="1981200"/>
          <a:ext cx="6694487"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073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2" y="0"/>
            <a:ext cx="7380287" cy="1125538"/>
          </a:xfrm>
        </p:spPr>
        <p:txBody>
          <a:bodyPr/>
          <a:lstStyle/>
          <a:p>
            <a:r>
              <a:rPr lang="is-IS" sz="2400" dirty="0" smtClean="0"/>
              <a:t>Fjöldi tilkynntra þjófnaða-innbrota á heimili frá janúar til október 2010 til 2013 miðað við 1.000 íbúa</a:t>
            </a:r>
            <a:endParaRPr lang="is-IS" sz="2400" dirty="0"/>
          </a:p>
        </p:txBody>
      </p:sp>
      <p:sp>
        <p:nvSpPr>
          <p:cNvPr id="5" name="Content Placeholder 4"/>
          <p:cNvSpPr>
            <a:spLocks noGrp="1"/>
          </p:cNvSpPr>
          <p:nvPr>
            <p:ph idx="1"/>
          </p:nvPr>
        </p:nvSpPr>
        <p:spPr/>
        <p:txBody>
          <a:bodyPr/>
          <a:lstStyle/>
          <a:p>
            <a:endParaRPr lang="is-IS" dirty="0"/>
          </a:p>
        </p:txBody>
      </p:sp>
      <p:graphicFrame>
        <p:nvGraphicFramePr>
          <p:cNvPr id="13330" name="Object 18"/>
          <p:cNvGraphicFramePr>
            <a:graphicFrameLocks noChangeAspect="1"/>
          </p:cNvGraphicFramePr>
          <p:nvPr>
            <p:extLst>
              <p:ext uri="{D42A27DB-BD31-4B8C-83A1-F6EECF244321}">
                <p14:modId xmlns:p14="http://schemas.microsoft.com/office/powerpoint/2010/main" val="1696951963"/>
              </p:ext>
            </p:extLst>
          </p:nvPr>
        </p:nvGraphicFramePr>
        <p:xfrm>
          <a:off x="1670050" y="1801813"/>
          <a:ext cx="7372350" cy="4135437"/>
        </p:xfrm>
        <a:graphic>
          <a:graphicData uri="http://schemas.openxmlformats.org/presentationml/2006/ole">
            <mc:AlternateContent xmlns:mc="http://schemas.openxmlformats.org/markup-compatibility/2006">
              <mc:Choice xmlns:v="urn:schemas-microsoft-com:vml" Requires="v">
                <p:oleObj spid="_x0000_s13359" name="Macro-Enabled Worksheet" r:id="rId4" imgW="5810289" imgH="3257550" progId="Excel.SheetMacroEnabled.12">
                  <p:link updateAutomatic="1"/>
                </p:oleObj>
              </mc:Choice>
              <mc:Fallback>
                <p:oleObj name="Macro-Enabled Worksheet" r:id="rId4" imgW="5810289" imgH="3257550" progId="Excel.SheetMacroEnabled.12">
                  <p:link updateAutomatic="1"/>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50" y="1801813"/>
                        <a:ext cx="737235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400" dirty="0" smtClean="0"/>
              <a:t>Fjöldi tilkynntra ofbeldisbrota </a:t>
            </a:r>
            <a:r>
              <a:rPr lang="is-IS" sz="2400" dirty="0"/>
              <a:t>frá janúar til október </a:t>
            </a:r>
            <a:r>
              <a:rPr lang="is-IS" sz="2400" dirty="0" smtClean="0"/>
              <a:t>2010 til 2013 miðað </a:t>
            </a:r>
            <a:r>
              <a:rPr lang="is-IS" sz="2400" dirty="0"/>
              <a:t>við 1.000 íbúa</a:t>
            </a:r>
          </a:p>
        </p:txBody>
      </p:sp>
      <p:sp>
        <p:nvSpPr>
          <p:cNvPr id="7" name="Content Placeholder 6"/>
          <p:cNvSpPr>
            <a:spLocks noGrp="1"/>
          </p:cNvSpPr>
          <p:nvPr>
            <p:ph idx="1"/>
          </p:nvPr>
        </p:nvSpPr>
        <p:spPr/>
        <p:txBody>
          <a:bodyPr/>
          <a:lstStyle/>
          <a:p>
            <a:endParaRPr lang="is-IS" dirty="0"/>
          </a:p>
        </p:txBody>
      </p:sp>
      <p:graphicFrame>
        <p:nvGraphicFramePr>
          <p:cNvPr id="1041" name="Object 17"/>
          <p:cNvGraphicFramePr>
            <a:graphicFrameLocks noChangeAspect="1"/>
          </p:cNvGraphicFramePr>
          <p:nvPr>
            <p:extLst>
              <p:ext uri="{D42A27DB-BD31-4B8C-83A1-F6EECF244321}">
                <p14:modId xmlns:p14="http://schemas.microsoft.com/office/powerpoint/2010/main" val="1160151030"/>
              </p:ext>
            </p:extLst>
          </p:nvPr>
        </p:nvGraphicFramePr>
        <p:xfrm>
          <a:off x="1754188" y="1801813"/>
          <a:ext cx="7156450" cy="4135437"/>
        </p:xfrm>
        <a:graphic>
          <a:graphicData uri="http://schemas.openxmlformats.org/presentationml/2006/ole">
            <mc:AlternateContent xmlns:mc="http://schemas.openxmlformats.org/markup-compatibility/2006">
              <mc:Choice xmlns:v="urn:schemas-microsoft-com:vml" Requires="v">
                <p:oleObj spid="_x0000_s1070" name="Macro-Enabled Worksheet" r:id="rId3" imgW="5638755" imgH="3257550" progId="Excel.SheetMacroEnabled.12">
                  <p:link updateAutomatic="1"/>
                </p:oleObj>
              </mc:Choice>
              <mc:Fallback>
                <p:oleObj name="Macro-Enabled Worksheet" r:id="rId3" imgW="5638755" imgH="3257550" progId="Excel.SheetMacroEnabled.12">
                  <p:link updateAutomatic="1"/>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188" y="1801813"/>
                        <a:ext cx="715645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400" dirty="0" smtClean="0"/>
              <a:t>Fjöldi tilkynntra eignaspjalla </a:t>
            </a:r>
            <a:r>
              <a:rPr lang="is-IS" sz="2400" dirty="0"/>
              <a:t>frá janúar til október </a:t>
            </a:r>
            <a:r>
              <a:rPr lang="is-IS" sz="2400" dirty="0" smtClean="0"/>
              <a:t>2010 til 2013 miðað </a:t>
            </a:r>
            <a:r>
              <a:rPr lang="is-IS" sz="2400" dirty="0"/>
              <a:t>við 1.000 íbúa</a:t>
            </a:r>
          </a:p>
        </p:txBody>
      </p:sp>
      <p:sp>
        <p:nvSpPr>
          <p:cNvPr id="11" name="Content Placeholder 10"/>
          <p:cNvSpPr>
            <a:spLocks noGrp="1"/>
          </p:cNvSpPr>
          <p:nvPr>
            <p:ph idx="1"/>
          </p:nvPr>
        </p:nvSpPr>
        <p:spPr/>
        <p:txBody>
          <a:bodyPr/>
          <a:lstStyle/>
          <a:p>
            <a:endParaRPr lang="is-IS" dirty="0"/>
          </a:p>
        </p:txBody>
      </p:sp>
      <p:graphicFrame>
        <p:nvGraphicFramePr>
          <p:cNvPr id="10257" name="Object 17"/>
          <p:cNvGraphicFramePr>
            <a:graphicFrameLocks noChangeAspect="1"/>
          </p:cNvGraphicFramePr>
          <p:nvPr>
            <p:extLst>
              <p:ext uri="{D42A27DB-BD31-4B8C-83A1-F6EECF244321}">
                <p14:modId xmlns:p14="http://schemas.microsoft.com/office/powerpoint/2010/main" val="839643959"/>
              </p:ext>
            </p:extLst>
          </p:nvPr>
        </p:nvGraphicFramePr>
        <p:xfrm>
          <a:off x="1720850" y="1801813"/>
          <a:ext cx="7242175" cy="4135437"/>
        </p:xfrm>
        <a:graphic>
          <a:graphicData uri="http://schemas.openxmlformats.org/presentationml/2006/ole">
            <mc:AlternateContent xmlns:mc="http://schemas.openxmlformats.org/markup-compatibility/2006">
              <mc:Choice xmlns:v="urn:schemas-microsoft-com:vml" Requires="v">
                <p:oleObj spid="_x0000_s10286" name="Macro-Enabled Worksheet" r:id="rId3" imgW="5705478" imgH="3257550" progId="Excel.SheetMacroEnabled.12">
                  <p:link updateAutomatic="1"/>
                </p:oleObj>
              </mc:Choice>
              <mc:Fallback>
                <p:oleObj name="Macro-Enabled Worksheet" r:id="rId3" imgW="5705478" imgH="3257550" progId="Excel.SheetMacroEnabled.12">
                  <p:link updateAutomatic="1"/>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1801813"/>
                        <a:ext cx="7242175"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400" dirty="0" smtClean="0"/>
              <a:t>Fjöldi tilkynntra slysa í umferðaróhöppum </a:t>
            </a:r>
            <a:r>
              <a:rPr lang="is-IS" sz="2400" dirty="0"/>
              <a:t>frá janúar til október </a:t>
            </a:r>
            <a:r>
              <a:rPr lang="is-IS" sz="2400" dirty="0" smtClean="0"/>
              <a:t>2010 til 2013 miðað </a:t>
            </a:r>
            <a:r>
              <a:rPr lang="is-IS" sz="2400" dirty="0"/>
              <a:t>við 1.000 íbúa</a:t>
            </a:r>
          </a:p>
        </p:txBody>
      </p:sp>
      <p:sp>
        <p:nvSpPr>
          <p:cNvPr id="5" name="Content Placeholder 4"/>
          <p:cNvSpPr>
            <a:spLocks noGrp="1"/>
          </p:cNvSpPr>
          <p:nvPr>
            <p:ph idx="1"/>
          </p:nvPr>
        </p:nvSpPr>
        <p:spPr/>
        <p:txBody>
          <a:bodyPr/>
          <a:lstStyle/>
          <a:p>
            <a:endParaRPr lang="is-IS" dirty="0"/>
          </a:p>
        </p:txBody>
      </p:sp>
      <p:graphicFrame>
        <p:nvGraphicFramePr>
          <p:cNvPr id="12305" name="Object 17"/>
          <p:cNvGraphicFramePr>
            <a:graphicFrameLocks noChangeAspect="1"/>
          </p:cNvGraphicFramePr>
          <p:nvPr>
            <p:extLst>
              <p:ext uri="{D42A27DB-BD31-4B8C-83A1-F6EECF244321}">
                <p14:modId xmlns:p14="http://schemas.microsoft.com/office/powerpoint/2010/main" val="890834446"/>
              </p:ext>
            </p:extLst>
          </p:nvPr>
        </p:nvGraphicFramePr>
        <p:xfrm>
          <a:off x="1938338" y="1893888"/>
          <a:ext cx="6726237" cy="3898900"/>
        </p:xfrm>
        <a:graphic>
          <a:graphicData uri="http://schemas.openxmlformats.org/presentationml/2006/ole">
            <mc:AlternateContent xmlns:mc="http://schemas.openxmlformats.org/markup-compatibility/2006">
              <mc:Choice xmlns:v="urn:schemas-microsoft-com:vml" Requires="v">
                <p:oleObj spid="_x0000_s12334" name="Macro-Enabled Worksheet" r:id="rId3" imgW="5305411" imgH="3076650" progId="Excel.SheetMacroEnabled.12">
                  <p:link updateAutomatic="1"/>
                </p:oleObj>
              </mc:Choice>
              <mc:Fallback>
                <p:oleObj name="Macro-Enabled Worksheet" r:id="rId3" imgW="5305411" imgH="3076650" progId="Excel.SheetMacroEnabled.12">
                  <p:link updateAutomatic="1"/>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1893888"/>
                        <a:ext cx="6726237"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2" y="260350"/>
            <a:ext cx="7380287" cy="865188"/>
          </a:xfrm>
        </p:spPr>
        <p:txBody>
          <a:bodyPr/>
          <a:lstStyle/>
          <a:p>
            <a:r>
              <a:rPr lang="is-IS" dirty="0" smtClean="0"/>
              <a:t>Hlutfall brotlegra í mælingum á Seltjarnarnesi 2012 og 2013</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796538"/>
              </p:ext>
            </p:extLst>
          </p:nvPr>
        </p:nvGraphicFramePr>
        <p:xfrm>
          <a:off x="1907704" y="1519450"/>
          <a:ext cx="6552728" cy="1621517"/>
        </p:xfrm>
        <a:graphic>
          <a:graphicData uri="http://schemas.openxmlformats.org/drawingml/2006/table">
            <a:tbl>
              <a:tblPr firstRow="1" bandRow="1">
                <a:tableStyleId>{21E4AEA4-8DFA-4A89-87EB-49C32662AFE0}</a:tableStyleId>
              </a:tblPr>
              <a:tblGrid>
                <a:gridCol w="2184243"/>
                <a:gridCol w="2283526"/>
                <a:gridCol w="1092121"/>
                <a:gridCol w="992838"/>
              </a:tblGrid>
              <a:tr h="847864">
                <a:tc>
                  <a:txBody>
                    <a:bodyPr/>
                    <a:lstStyle/>
                    <a:p>
                      <a:r>
                        <a:rPr lang="is-IS" sz="1800" dirty="0" smtClean="0">
                          <a:latin typeface="HelveticaNeueLT Std" pitchFamily="34" charset="0"/>
                        </a:rPr>
                        <a:t>Staður</a:t>
                      </a:r>
                      <a:endParaRPr lang="en-GB" sz="1800" dirty="0">
                        <a:latin typeface="HelveticaNeueLT Std" pitchFamily="34" charset="0"/>
                      </a:endParaRPr>
                    </a:p>
                  </a:txBody>
                  <a:tcPr/>
                </a:tc>
                <a:tc>
                  <a:txBody>
                    <a:bodyPr/>
                    <a:lstStyle/>
                    <a:p>
                      <a:r>
                        <a:rPr lang="is-IS" sz="1800" dirty="0" smtClean="0">
                          <a:latin typeface="HelveticaNeueLT Std" pitchFamily="34" charset="0"/>
                        </a:rPr>
                        <a:t>Markmið</a:t>
                      </a:r>
                      <a:endParaRPr lang="en-GB" sz="1800" dirty="0">
                        <a:latin typeface="HelveticaNeueLT Std" pitchFamily="34" charset="0"/>
                      </a:endParaRPr>
                    </a:p>
                  </a:txBody>
                  <a:tcPr/>
                </a:tc>
                <a:tc>
                  <a:txBody>
                    <a:bodyPr/>
                    <a:lstStyle/>
                    <a:p>
                      <a:pPr algn="r"/>
                      <a:r>
                        <a:rPr lang="is-IS" sz="1800" dirty="0" smtClean="0">
                          <a:latin typeface="HelveticaNeueLT Std" pitchFamily="34" charset="0"/>
                        </a:rPr>
                        <a:t>30 km</a:t>
                      </a:r>
                      <a:endParaRPr lang="en-GB" sz="1800" dirty="0">
                        <a:latin typeface="HelveticaNeueLT Std" pitchFamily="34" charset="0"/>
                      </a:endParaRPr>
                    </a:p>
                  </a:txBody>
                  <a:tcPr/>
                </a:tc>
                <a:tc>
                  <a:txBody>
                    <a:bodyPr/>
                    <a:lstStyle/>
                    <a:p>
                      <a:pPr algn="r"/>
                      <a:r>
                        <a:rPr lang="is-IS" sz="1800" dirty="0" smtClean="0">
                          <a:latin typeface="HelveticaNeueLT Std" pitchFamily="34" charset="0"/>
                        </a:rPr>
                        <a:t>50 km</a:t>
                      </a:r>
                      <a:endParaRPr lang="en-GB" sz="1800" dirty="0">
                        <a:latin typeface="HelveticaNeueLT Std" pitchFamily="34" charset="0"/>
                      </a:endParaRPr>
                    </a:p>
                  </a:txBody>
                  <a:tcPr/>
                </a:tc>
              </a:tr>
              <a:tr h="392120">
                <a:tc>
                  <a:txBody>
                    <a:bodyPr/>
                    <a:lstStyle/>
                    <a:p>
                      <a:pPr algn="l" fontAlgn="b"/>
                      <a:r>
                        <a:rPr lang="en-GB" sz="1600" b="0" i="0" u="none" strike="noStrike" dirty="0" err="1" smtClean="0">
                          <a:solidFill>
                            <a:srgbClr val="000000"/>
                          </a:solidFill>
                          <a:effectLst/>
                          <a:latin typeface="Helvetica-Narrow" pitchFamily="34" charset="0"/>
                        </a:rPr>
                        <a:t>Nesbali</a:t>
                      </a:r>
                      <a:endParaRPr lang="en-GB" sz="1600" b="0" i="0" u="none" strike="noStrike" dirty="0">
                        <a:solidFill>
                          <a:srgbClr val="000000"/>
                        </a:solidFill>
                        <a:effectLst/>
                        <a:latin typeface="Helvetica-Narrow" pitchFamily="34" charset="0"/>
                      </a:endParaRPr>
                    </a:p>
                  </a:txBody>
                  <a:tcPr marL="9525" marR="9525" marT="9525" marB="0" anchor="b"/>
                </a:tc>
                <a:tc>
                  <a:txBody>
                    <a:bodyPr/>
                    <a:lstStyle/>
                    <a:p>
                      <a:pPr algn="l" fontAlgn="b"/>
                      <a:r>
                        <a:rPr lang="en-GB" sz="1600" b="0" i="0" u="none" strike="noStrike" dirty="0" err="1" smtClean="0">
                          <a:effectLst/>
                          <a:latin typeface="Helvetica-Narrow" pitchFamily="34" charset="0"/>
                        </a:rPr>
                        <a:t>Beiðni</a:t>
                      </a:r>
                      <a:r>
                        <a:rPr lang="en-GB" sz="1600" b="0" i="0" u="none" strike="noStrike" dirty="0" smtClean="0">
                          <a:effectLst/>
                          <a:latin typeface="Helvetica-Narrow" pitchFamily="34" charset="0"/>
                        </a:rPr>
                        <a:t> </a:t>
                      </a:r>
                      <a:r>
                        <a:rPr lang="en-GB" sz="1600" b="0" i="0" u="none" strike="noStrike" dirty="0" err="1" smtClean="0">
                          <a:effectLst/>
                          <a:latin typeface="Helvetica-Narrow" pitchFamily="34" charset="0"/>
                        </a:rPr>
                        <a:t>yfirvalda</a:t>
                      </a:r>
                      <a:endParaRPr lang="en-GB" sz="1600" b="0" i="0" u="none" strike="noStrike" dirty="0">
                        <a:effectLst/>
                        <a:latin typeface="Helvetica-Narrow" pitchFamily="34" charset="0"/>
                      </a:endParaRPr>
                    </a:p>
                  </a:txBody>
                  <a:tcPr marL="9525" marR="9525" marT="9525" marB="0" anchor="b"/>
                </a:tc>
                <a:tc>
                  <a:txBody>
                    <a:bodyPr/>
                    <a:lstStyle/>
                    <a:p>
                      <a:pPr algn="r" fontAlgn="b"/>
                      <a:r>
                        <a:rPr lang="is-IS" sz="1600" b="0" i="0" u="none" strike="noStrike" dirty="0" smtClean="0">
                          <a:effectLst/>
                          <a:latin typeface="Helvetica-Narrow" pitchFamily="34" charset="0"/>
                        </a:rPr>
                        <a:t>43%</a:t>
                      </a:r>
                      <a:endParaRPr lang="en-GB" sz="1600" b="0" i="0" u="none" strike="noStrike" dirty="0">
                        <a:effectLst/>
                        <a:latin typeface="Helvetica-Narrow" pitchFamily="34" charset="0"/>
                      </a:endParaRPr>
                    </a:p>
                  </a:txBody>
                  <a:tcPr marL="9525" marR="9525" marT="9525" marB="0" anchor="b"/>
                </a:tc>
                <a:tc>
                  <a:txBody>
                    <a:bodyPr/>
                    <a:lstStyle/>
                    <a:p>
                      <a:pPr algn="r" fontAlgn="b"/>
                      <a:endParaRPr lang="en-GB" sz="1600" b="0" i="0" u="none" strike="noStrike">
                        <a:effectLst/>
                        <a:latin typeface="Helvetica-Narrow" pitchFamily="34" charset="0"/>
                      </a:endParaRPr>
                    </a:p>
                  </a:txBody>
                  <a:tcPr marL="9525" marR="9525" marT="9525" marB="0" anchor="b"/>
                </a:tc>
              </a:tr>
              <a:tr h="381533">
                <a:tc>
                  <a:txBody>
                    <a:bodyPr/>
                    <a:lstStyle/>
                    <a:p>
                      <a:pPr algn="l" fontAlgn="b"/>
                      <a:r>
                        <a:rPr lang="en-GB" sz="1600" b="0" i="0" u="none" strike="noStrike" dirty="0" err="1" smtClean="0">
                          <a:solidFill>
                            <a:srgbClr val="000000"/>
                          </a:solidFill>
                          <a:effectLst/>
                          <a:latin typeface="Helvetica-Narrow" pitchFamily="34" charset="0"/>
                        </a:rPr>
                        <a:t>Suðurströnd</a:t>
                      </a:r>
                      <a:endParaRPr lang="en-GB" sz="1600" b="0" i="0" u="none" strike="noStrike" dirty="0">
                        <a:solidFill>
                          <a:srgbClr val="000000"/>
                        </a:solidFill>
                        <a:effectLst/>
                        <a:latin typeface="Helvetica-Narrow" pitchFamily="34" charset="0"/>
                      </a:endParaRPr>
                    </a:p>
                  </a:txBody>
                  <a:tcPr marL="9525" marR="9525" marT="9525" marB="0" anchor="b"/>
                </a:tc>
                <a:tc>
                  <a:txBody>
                    <a:bodyPr/>
                    <a:lstStyle/>
                    <a:p>
                      <a:pPr algn="l" fontAlgn="b"/>
                      <a:r>
                        <a:rPr lang="en-GB" sz="1600" b="0" i="0" u="none" strike="noStrike" dirty="0" err="1" smtClean="0">
                          <a:effectLst/>
                          <a:latin typeface="Helvetica-Narrow" pitchFamily="34" charset="0"/>
                        </a:rPr>
                        <a:t>Beiðni</a:t>
                      </a:r>
                      <a:r>
                        <a:rPr lang="en-GB" sz="1600" b="0" i="0" u="none" strike="noStrike" dirty="0" smtClean="0">
                          <a:effectLst/>
                          <a:latin typeface="Helvetica-Narrow" pitchFamily="34" charset="0"/>
                        </a:rPr>
                        <a:t> </a:t>
                      </a:r>
                      <a:r>
                        <a:rPr lang="en-GB" sz="1600" b="0" i="0" u="none" strike="noStrike" dirty="0" err="1" smtClean="0">
                          <a:effectLst/>
                          <a:latin typeface="Helvetica-Narrow" pitchFamily="34" charset="0"/>
                        </a:rPr>
                        <a:t>yfirvalda</a:t>
                      </a:r>
                      <a:endParaRPr lang="en-GB" sz="1600" b="0" i="0" u="none" strike="noStrike" dirty="0">
                        <a:effectLst/>
                        <a:latin typeface="Helvetica-Narrow" pitchFamily="34" charset="0"/>
                      </a:endParaRPr>
                    </a:p>
                  </a:txBody>
                  <a:tcPr marL="9525" marR="9525" marT="9525" marB="0" anchor="b"/>
                </a:tc>
                <a:tc>
                  <a:txBody>
                    <a:bodyPr/>
                    <a:lstStyle/>
                    <a:p>
                      <a:pPr algn="r" fontAlgn="b"/>
                      <a:endParaRPr lang="en-GB" sz="1600" b="0" i="0" u="none" strike="noStrike" dirty="0">
                        <a:effectLst/>
                        <a:latin typeface="Helvetica-Narrow" pitchFamily="34" charset="0"/>
                      </a:endParaRPr>
                    </a:p>
                  </a:txBody>
                  <a:tcPr marL="9525" marR="9525" marT="9525" marB="0" anchor="b"/>
                </a:tc>
                <a:tc>
                  <a:txBody>
                    <a:bodyPr/>
                    <a:lstStyle/>
                    <a:p>
                      <a:pPr algn="r" fontAlgn="b"/>
                      <a:r>
                        <a:rPr lang="en-GB" sz="1600" b="0" i="0" u="none" strike="noStrike" dirty="0" smtClean="0">
                          <a:effectLst/>
                          <a:latin typeface="Helvetica-Narrow" pitchFamily="34" charset="0"/>
                        </a:rPr>
                        <a:t>7%</a:t>
                      </a:r>
                      <a:endParaRPr lang="en-GB" sz="1600" b="0" i="0" u="none" strike="noStrike" dirty="0">
                        <a:effectLst/>
                        <a:latin typeface="Helvetica-Narrow" pitchFamily="34" charset="0"/>
                      </a:endParaRPr>
                    </a:p>
                  </a:txBody>
                  <a:tcPr marL="9525" marR="9525" marT="9525" marB="0" anchor="b"/>
                </a:tc>
              </a:tr>
            </a:tbl>
          </a:graphicData>
        </a:graphic>
      </p:graphicFrame>
    </p:spTree>
    <p:extLst>
      <p:ext uri="{BB962C8B-B14F-4D97-AF65-F5344CB8AC3E}">
        <p14:creationId xmlns:p14="http://schemas.microsoft.com/office/powerpoint/2010/main" val="359257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öggan 1temp">
  <a:themeElements>
    <a:clrScheme name="löggan 1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öggan 1temp">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ヒラギノ角ゴ Pro W3" pitchFamily="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ヒラギノ角ゴ Pro W3" pitchFamily="20" charset="-128"/>
          </a:defRPr>
        </a:defPPr>
      </a:lstStyle>
    </a:lnDef>
  </a:objectDefaults>
  <a:extraClrSchemeLst>
    <a:extraClrScheme>
      <a:clrScheme name="löggan 1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öggan 1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öggan 1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öggan 1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öggan 1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öggan 1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öggan 1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öggan 1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öggan 1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öggan 1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öggan 1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öggan 1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öggan 1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8630</TotalTime>
  <Words>1074</Words>
  <Application>Microsoft Office PowerPoint</Application>
  <PresentationFormat>On-screen Show (4:3)</PresentationFormat>
  <Paragraphs>180</Paragraphs>
  <Slides>23</Slides>
  <Notes>15</Notes>
  <HiddenSlides>0</HiddenSlides>
  <MMClips>0</MMClips>
  <ScaleCrop>false</ScaleCrop>
  <HeadingPairs>
    <vt:vector size="6" baseType="variant">
      <vt:variant>
        <vt:lpstr>Theme</vt:lpstr>
      </vt:variant>
      <vt:variant>
        <vt:i4>1</vt:i4>
      </vt:variant>
      <vt:variant>
        <vt:lpstr>Links</vt:lpstr>
      </vt:variant>
      <vt:variant>
        <vt:i4>5</vt:i4>
      </vt:variant>
      <vt:variant>
        <vt:lpstr>Slide Titles</vt:lpstr>
      </vt:variant>
      <vt:variant>
        <vt:i4>23</vt:i4>
      </vt:variant>
    </vt:vector>
  </HeadingPairs>
  <TitlesOfParts>
    <vt:vector size="29" baseType="lpstr">
      <vt:lpstr>löggan 1temp</vt:lpstr>
      <vt:lpstr>\\311a01\Upplysingadeild$\Tölfræði, skýrslur, samantektir, listar\Svæðaskýrsla\2009\kynningar\nýjar tölur.xlsm!þjófnaðir![nýjar tölur.xlsm]þjófnaðir Chart 19</vt:lpstr>
      <vt:lpstr>\\311a01\Upplysingadeild$\Tölfræði, skýrslur, samantektir, listar\Svæðaskýrsla\2009\kynningar\nýjar tölur.xlsm!Innbrot_heimili![nýjar tölur.xlsm]Innbrot_heimili Chart 15</vt:lpstr>
      <vt:lpstr>\\311a01\Upplysingadeild$\Tölfræði, skýrslur, samantektir, listar\Svæðaskýrsla\2009\kynningar\nýjar tölur.xlsm!ofbeldi![nýjar tölur.xlsm]ofbeldi Chart 19</vt:lpstr>
      <vt:lpstr>\\311a01\Upplysingadeild$\Tölfræði, skýrslur, samantektir, listar\Svæðaskýrsla\2009\kynningar\nýjar tölur.xlsm!eignaspjöll![nýjar tölur.xlsm]eignaspjöll Chart 15</vt:lpstr>
      <vt:lpstr>\\311a01\Upplysingadeild$\Tölfræði, skýrslur, samantektir, listar\Svæðaskýrsla\2009\kynningar\nýjar tölur.xlsm!slys![nýjar tölur.xlsm]slys Chart 18</vt:lpstr>
      <vt:lpstr>PowerPoint Presentation</vt:lpstr>
      <vt:lpstr>Efni</vt:lpstr>
      <vt:lpstr>Fjöldi tilkynntra þjófnaða frá janúar til október 2010 til 2013 miðað við 1.000 íbúa</vt:lpstr>
      <vt:lpstr>Fjöldi tilkynntra innbrota frá janúar til október 2010 til 2013 miðað við 1.000 íbúa</vt:lpstr>
      <vt:lpstr>Fjöldi tilkynntra þjófnaða-innbrota á heimili frá janúar til október 2010 til 2013 miðað við 1.000 íbúa</vt:lpstr>
      <vt:lpstr>Fjöldi tilkynntra ofbeldisbrota frá janúar til október 2010 til 2013 miðað við 1.000 íbúa</vt:lpstr>
      <vt:lpstr>Fjöldi tilkynntra eignaspjalla frá janúar til október 2010 til 2013 miðað við 1.000 íbúa</vt:lpstr>
      <vt:lpstr>Fjöldi tilkynntra slysa í umferðaróhöppum frá janúar til október 2010 til 2013 miðað við 1.000 íbúa</vt:lpstr>
      <vt:lpstr>Hlutfall brotlegra í mælingum á Seltjarnarnesi 2012 og 2013</vt:lpstr>
      <vt:lpstr>Hugmyndafræði </vt:lpstr>
      <vt:lpstr>Topp tíu listi </vt:lpstr>
      <vt:lpstr>Næstu skref</vt:lpstr>
      <vt:lpstr>PowerPoint Presentation</vt:lpstr>
      <vt:lpstr>Hlutfall þeirra sem segja lögreglu skila góðu starfi við að stemma stigu við afbrotum</vt:lpstr>
      <vt:lpstr>Hlutfall þeirra sem telja lögreglu aðgengilega</vt:lpstr>
      <vt:lpstr>Ástæður þess að fólk telur lögreglu óaðgengilega</vt:lpstr>
      <vt:lpstr>Með hvaða hætti leitaði fólk eftir aðstoð, upplýsingum eða fræðslu hjá lögreglu?</vt:lpstr>
      <vt:lpstr>Hlutfall þeirra sem segjast í könnun einhvern tímann hafa haft áhyggjur af að verða fyrir afbroti</vt:lpstr>
      <vt:lpstr>Hlutfall þeirra sem segjast í könnun mjög- eða frekar öruggir einir á gangi í sínu hverfi eftir myrkur</vt:lpstr>
      <vt:lpstr>Hlutfall þeirra sem sögðust hafa orðið fyrir: innbroti, þjófnaði eignaspjöllum eða ofbeldisbroti</vt:lpstr>
      <vt:lpstr>Samantekt  </vt:lpstr>
      <vt:lpstr>Næstu skref </vt:lpstr>
      <vt:lpstr>PowerPoint Presentation</vt:lpstr>
    </vt:vector>
  </TitlesOfParts>
  <Company>Lögreglan á höfuðborgarsvæðinu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s251</dc:creator>
  <cp:lastModifiedBy>Gestur</cp:lastModifiedBy>
  <cp:revision>374</cp:revision>
  <cp:lastPrinted>2013-10-21T10:30:59Z</cp:lastPrinted>
  <dcterms:created xsi:type="dcterms:W3CDTF">2008-10-08T10:44:16Z</dcterms:created>
  <dcterms:modified xsi:type="dcterms:W3CDTF">2013-10-21T17:02:55Z</dcterms:modified>
</cp:coreProperties>
</file>